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1" r:id="rId1"/>
  </p:sldMasterIdLst>
  <p:notesMasterIdLst>
    <p:notesMasterId r:id="rId16"/>
  </p:notesMasterIdLst>
  <p:sldIdLst>
    <p:sldId id="256" r:id="rId2"/>
    <p:sldId id="271" r:id="rId3"/>
    <p:sldId id="275" r:id="rId4"/>
    <p:sldId id="276" r:id="rId5"/>
    <p:sldId id="277" r:id="rId6"/>
    <p:sldId id="278" r:id="rId7"/>
    <p:sldId id="274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CCFFFF"/>
    <a:srgbClr val="99FF66"/>
    <a:srgbClr val="00FF00"/>
    <a:srgbClr val="9900CC"/>
    <a:srgbClr val="0000FF"/>
    <a:srgbClr val="00CC99"/>
    <a:srgbClr val="00CC00"/>
    <a:srgbClr val="990033"/>
    <a:srgbClr val="66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04" autoAdjust="0"/>
    <p:restoredTop sz="94660"/>
  </p:normalViewPr>
  <p:slideViewPr>
    <p:cSldViewPr snapToGrid="0">
      <p:cViewPr>
        <p:scale>
          <a:sx n="70" d="100"/>
          <a:sy n="70" d="100"/>
        </p:scale>
        <p:origin x="998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9585F-35EF-4C7E-9A69-2097EEF2452D}" type="datetimeFigureOut">
              <a:rPr lang="en-IN" smtClean="0"/>
              <a:t>21-12-2025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83992-6568-431E-BC25-2936E77712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0570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83992-6568-431E-BC25-2936E777125C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1032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13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861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2426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66624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3128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12/21/2025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8327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12/21/2025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1313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349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053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51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28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51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12/21/2025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657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12/21/2025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60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12/21/2025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169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13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767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86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72" r:id="rId1"/>
    <p:sldLayoutId id="2147484073" r:id="rId2"/>
    <p:sldLayoutId id="2147484074" r:id="rId3"/>
    <p:sldLayoutId id="2147484075" r:id="rId4"/>
    <p:sldLayoutId id="2147484076" r:id="rId5"/>
    <p:sldLayoutId id="2147484077" r:id="rId6"/>
    <p:sldLayoutId id="2147484078" r:id="rId7"/>
    <p:sldLayoutId id="2147484079" r:id="rId8"/>
    <p:sldLayoutId id="2147484080" r:id="rId9"/>
    <p:sldLayoutId id="2147484081" r:id="rId10"/>
    <p:sldLayoutId id="2147484082" r:id="rId11"/>
    <p:sldLayoutId id="2147484083" r:id="rId12"/>
    <p:sldLayoutId id="2147484084" r:id="rId13"/>
    <p:sldLayoutId id="2147484085" r:id="rId14"/>
    <p:sldLayoutId id="2147484086" r:id="rId15"/>
    <p:sldLayoutId id="2147484087" r:id="rId16"/>
    <p:sldLayoutId id="2147484088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twork Technology Background">
            <a:extLst>
              <a:ext uri="{FF2B5EF4-FFF2-40B4-BE49-F238E27FC236}">
                <a16:creationId xmlns:a16="http://schemas.microsoft.com/office/drawing/2014/main" id="{469523E6-2EF7-63E5-F54B-193182AC35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434"/>
          <a:stretch>
            <a:fillRect/>
          </a:stretch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1E5C5D-D2BD-A2A0-70E1-4E78832BC1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594545"/>
            <a:ext cx="6469626" cy="2706085"/>
          </a:xfrm>
        </p:spPr>
        <p:txBody>
          <a:bodyPr anchor="t">
            <a:normAutofit/>
          </a:bodyPr>
          <a:lstStyle/>
          <a:p>
            <a:r>
              <a:rPr lang="en-IN" sz="7200" dirty="0"/>
              <a:t>Explain seaborn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5F491B-DF94-8718-B1F6-08E31EF795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818" y="3864077"/>
            <a:ext cx="4996214" cy="2031087"/>
          </a:xfrm>
        </p:spPr>
        <p:txBody>
          <a:bodyPr>
            <a:normAutofit/>
          </a:bodyPr>
          <a:lstStyle/>
          <a:p>
            <a:r>
              <a:rPr lang="en-IN" sz="3600" dirty="0"/>
              <a:t>PRESENTED: BY KRISHNA KANT  VERMA(1001)</a:t>
            </a:r>
          </a:p>
        </p:txBody>
      </p:sp>
    </p:spTree>
    <p:extLst>
      <p:ext uri="{BB962C8B-B14F-4D97-AF65-F5344CB8AC3E}">
        <p14:creationId xmlns:p14="http://schemas.microsoft.com/office/powerpoint/2010/main" val="12510801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30991B-E3CF-D279-C136-416BB6148612}"/>
              </a:ext>
            </a:extLst>
          </p:cNvPr>
          <p:cNvSpPr txBox="1"/>
          <p:nvPr/>
        </p:nvSpPr>
        <p:spPr>
          <a:xfrm>
            <a:off x="373626" y="226142"/>
            <a:ext cx="8691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Example4:boxplot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53EF5E-6409-0BC1-5533-B7734E09FAAD}"/>
              </a:ext>
            </a:extLst>
          </p:cNvPr>
          <p:cNvSpPr txBox="1"/>
          <p:nvPr/>
        </p:nvSpPr>
        <p:spPr>
          <a:xfrm>
            <a:off x="442451" y="1602695"/>
            <a:ext cx="51226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00B0F0"/>
                </a:solidFill>
              </a:rPr>
              <a:t>import seaborn as </a:t>
            </a:r>
            <a:r>
              <a:rPr lang="en-IN" sz="2400" dirty="0" err="1">
                <a:solidFill>
                  <a:srgbClr val="00B0F0"/>
                </a:solidFill>
              </a:rPr>
              <a:t>sns</a:t>
            </a:r>
            <a:endParaRPr lang="en-IN" sz="2400" dirty="0">
              <a:solidFill>
                <a:srgbClr val="00B0F0"/>
              </a:solidFill>
            </a:endParaRPr>
          </a:p>
          <a:p>
            <a:r>
              <a:rPr lang="en-IN" sz="2400" dirty="0">
                <a:solidFill>
                  <a:srgbClr val="00B0F0"/>
                </a:solidFill>
              </a:rPr>
              <a:t>import </a:t>
            </a:r>
            <a:r>
              <a:rPr lang="en-IN" sz="2400" dirty="0" err="1">
                <a:solidFill>
                  <a:srgbClr val="00B0F0"/>
                </a:solidFill>
              </a:rPr>
              <a:t>matplotlib.pyplot</a:t>
            </a:r>
            <a:r>
              <a:rPr lang="en-IN" sz="2400" dirty="0">
                <a:solidFill>
                  <a:srgbClr val="00B0F0"/>
                </a:solidFill>
              </a:rPr>
              <a:t> as </a:t>
            </a:r>
            <a:r>
              <a:rPr lang="en-IN" sz="2400" dirty="0" err="1">
                <a:solidFill>
                  <a:srgbClr val="00B0F0"/>
                </a:solidFill>
              </a:rPr>
              <a:t>plt</a:t>
            </a:r>
            <a:endParaRPr lang="en-IN" sz="2400" dirty="0">
              <a:solidFill>
                <a:srgbClr val="00B0F0"/>
              </a:solidFill>
            </a:endParaRPr>
          </a:p>
          <a:p>
            <a:endParaRPr lang="en-IN" sz="2400" dirty="0">
              <a:solidFill>
                <a:srgbClr val="00B0F0"/>
              </a:solidFill>
            </a:endParaRPr>
          </a:p>
          <a:p>
            <a:r>
              <a:rPr lang="en-IN" sz="2400" dirty="0" err="1">
                <a:solidFill>
                  <a:srgbClr val="00B0F0"/>
                </a:solidFill>
              </a:rPr>
              <a:t>df</a:t>
            </a:r>
            <a:r>
              <a:rPr lang="en-IN" sz="2400" dirty="0">
                <a:solidFill>
                  <a:srgbClr val="00B0F0"/>
                </a:solidFill>
              </a:rPr>
              <a:t> = </a:t>
            </a:r>
            <a:r>
              <a:rPr lang="en-IN" sz="2400" dirty="0" err="1">
                <a:solidFill>
                  <a:srgbClr val="00B0F0"/>
                </a:solidFill>
              </a:rPr>
              <a:t>sns.load_dataset</a:t>
            </a:r>
            <a:r>
              <a:rPr lang="en-IN" sz="2400" dirty="0">
                <a:solidFill>
                  <a:srgbClr val="00B0F0"/>
                </a:solidFill>
              </a:rPr>
              <a:t>("tips")</a:t>
            </a:r>
          </a:p>
          <a:p>
            <a:r>
              <a:rPr lang="en-IN" sz="2400" dirty="0" err="1">
                <a:solidFill>
                  <a:srgbClr val="00B0F0"/>
                </a:solidFill>
              </a:rPr>
              <a:t>sns.boxplot</a:t>
            </a:r>
            <a:r>
              <a:rPr lang="en-IN" sz="2400" dirty="0">
                <a:solidFill>
                  <a:srgbClr val="00B0F0"/>
                </a:solidFill>
              </a:rPr>
              <a:t>(x="day", y="tip", data=</a:t>
            </a:r>
            <a:r>
              <a:rPr lang="en-IN" sz="2400" dirty="0" err="1">
                <a:solidFill>
                  <a:srgbClr val="00B0F0"/>
                </a:solidFill>
              </a:rPr>
              <a:t>df</a:t>
            </a:r>
            <a:r>
              <a:rPr lang="en-IN" sz="2400" dirty="0">
                <a:solidFill>
                  <a:srgbClr val="00B0F0"/>
                </a:solidFill>
              </a:rPr>
              <a:t>)</a:t>
            </a:r>
          </a:p>
          <a:p>
            <a:r>
              <a:rPr lang="en-IN" sz="2400" dirty="0" err="1">
                <a:solidFill>
                  <a:srgbClr val="00B0F0"/>
                </a:solidFill>
              </a:rPr>
              <a:t>plt.show</a:t>
            </a:r>
            <a:r>
              <a:rPr lang="en-IN" sz="2400" dirty="0">
                <a:solidFill>
                  <a:srgbClr val="00B0F0"/>
                </a:solidFill>
              </a:rPr>
              <a:t>()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0F2C64-1FCB-3584-22E1-85A5C82CD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057" y="510973"/>
            <a:ext cx="6385937" cy="596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51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 pattern="rectangle" dir="ou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DE629-E31D-7473-8445-85D815161CB9}"/>
              </a:ext>
            </a:extLst>
          </p:cNvPr>
          <p:cNvSpPr txBox="1"/>
          <p:nvPr/>
        </p:nvSpPr>
        <p:spPr>
          <a:xfrm>
            <a:off x="521110" y="393290"/>
            <a:ext cx="7433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Example5:volinplot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72AD18-322C-65E0-AB65-D2361D2FEEA4}"/>
              </a:ext>
            </a:extLst>
          </p:cNvPr>
          <p:cNvSpPr txBox="1"/>
          <p:nvPr/>
        </p:nvSpPr>
        <p:spPr>
          <a:xfrm>
            <a:off x="176981" y="1356852"/>
            <a:ext cx="52799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b="1" dirty="0">
                <a:solidFill>
                  <a:srgbClr val="00B0F0"/>
                </a:solidFill>
              </a:rPr>
              <a:t>import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>
                <a:solidFill>
                  <a:srgbClr val="00B0F0"/>
                </a:solidFill>
              </a:rPr>
              <a:t>seaborn</a:t>
            </a:r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dirty="0">
                <a:solidFill>
                  <a:srgbClr val="00B0F0"/>
                </a:solidFill>
              </a:rPr>
              <a:t>   </a:t>
            </a:r>
          </a:p>
          <a:p>
            <a:pPr fontAlgn="base"/>
            <a:r>
              <a:rPr lang="en-IN" dirty="0">
                <a:solidFill>
                  <a:srgbClr val="00B0F0"/>
                </a:solidFill>
              </a:rPr>
              <a:t>   </a:t>
            </a: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seaborn.set</a:t>
            </a:r>
            <a:r>
              <a:rPr lang="en-IN" dirty="0">
                <a:solidFill>
                  <a:srgbClr val="00B0F0"/>
                </a:solidFill>
              </a:rPr>
              <a:t>(style = '</a:t>
            </a:r>
            <a:r>
              <a:rPr lang="en-IN" dirty="0" err="1">
                <a:solidFill>
                  <a:srgbClr val="00B0F0"/>
                </a:solidFill>
              </a:rPr>
              <a:t>whitegrid</a:t>
            </a:r>
            <a:r>
              <a:rPr lang="en-IN" dirty="0">
                <a:solidFill>
                  <a:srgbClr val="00B0F0"/>
                </a:solidFill>
              </a:rPr>
              <a:t>') </a:t>
            </a: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fmri</a:t>
            </a:r>
            <a:r>
              <a:rPr lang="en-IN" dirty="0">
                <a:solidFill>
                  <a:srgbClr val="00B0F0"/>
                </a:solidFill>
              </a:rPr>
              <a:t> = </a:t>
            </a:r>
            <a:r>
              <a:rPr lang="en-IN" dirty="0" err="1">
                <a:solidFill>
                  <a:srgbClr val="00B0F0"/>
                </a:solidFill>
              </a:rPr>
              <a:t>seaborn.load_dataset</a:t>
            </a:r>
            <a:r>
              <a:rPr lang="en-IN" dirty="0">
                <a:solidFill>
                  <a:srgbClr val="00B0F0"/>
                </a:solidFill>
              </a:rPr>
              <a:t>("</a:t>
            </a:r>
            <a:r>
              <a:rPr lang="en-IN" dirty="0" err="1">
                <a:solidFill>
                  <a:srgbClr val="00B0F0"/>
                </a:solidFill>
              </a:rPr>
              <a:t>fmri</a:t>
            </a:r>
            <a:r>
              <a:rPr lang="en-IN" dirty="0">
                <a:solidFill>
                  <a:srgbClr val="00B0F0"/>
                </a:solidFill>
              </a:rPr>
              <a:t>") </a:t>
            </a:r>
          </a:p>
          <a:p>
            <a:pPr fontAlgn="base"/>
            <a:r>
              <a:rPr lang="en-IN" dirty="0">
                <a:solidFill>
                  <a:srgbClr val="00B0F0"/>
                </a:solidFill>
              </a:rPr>
              <a:t>   </a:t>
            </a: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seaborn.violinplot</a:t>
            </a:r>
            <a:r>
              <a:rPr lang="en-IN" dirty="0">
                <a:solidFill>
                  <a:srgbClr val="00B0F0"/>
                </a:solidFill>
              </a:rPr>
              <a:t>(x ="timepoint", </a:t>
            </a:r>
          </a:p>
          <a:p>
            <a:pPr fontAlgn="base"/>
            <a:r>
              <a:rPr lang="en-IN" dirty="0">
                <a:solidFill>
                  <a:srgbClr val="00B0F0"/>
                </a:solidFill>
              </a:rPr>
              <a:t>             y ="signal", </a:t>
            </a:r>
          </a:p>
          <a:p>
            <a:pPr fontAlgn="base"/>
            <a:r>
              <a:rPr lang="en-IN" dirty="0">
                <a:solidFill>
                  <a:srgbClr val="00B0F0"/>
                </a:solidFill>
              </a:rPr>
              <a:t>             data = </a:t>
            </a:r>
            <a:r>
              <a:rPr lang="en-IN" dirty="0" err="1">
                <a:solidFill>
                  <a:srgbClr val="00B0F0"/>
                </a:solidFill>
              </a:rPr>
              <a:t>fmri</a:t>
            </a:r>
            <a:r>
              <a:rPr lang="en-IN" dirty="0">
                <a:solidFill>
                  <a:srgbClr val="00B0F0"/>
                </a:solidFill>
              </a:rPr>
              <a:t>)</a:t>
            </a:r>
          </a:p>
          <a:p>
            <a:endParaRPr lang="en-I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5FE578A-B9D4-F81E-15F1-7E946D0FF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4381" y="1101177"/>
            <a:ext cx="6720806" cy="555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343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6DF75F-6047-847C-D3B8-4F48997B18A8}"/>
              </a:ext>
            </a:extLst>
          </p:cNvPr>
          <p:cNvSpPr txBox="1"/>
          <p:nvPr/>
        </p:nvSpPr>
        <p:spPr>
          <a:xfrm>
            <a:off x="471948" y="186813"/>
            <a:ext cx="7305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Example6:Stripplot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EABE7A-32A8-6A13-E8AA-45D3CE78F52A}"/>
              </a:ext>
            </a:extLst>
          </p:cNvPr>
          <p:cNvSpPr txBox="1"/>
          <p:nvPr/>
        </p:nvSpPr>
        <p:spPr>
          <a:xfrm>
            <a:off x="294968" y="1297858"/>
            <a:ext cx="485713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b="1" dirty="0">
                <a:solidFill>
                  <a:schemeClr val="tx2">
                    <a:lumMod val="75000"/>
                  </a:schemeClr>
                </a:solidFill>
              </a:rPr>
              <a:t>import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</a:rPr>
              <a:t>seaborn</a:t>
            </a:r>
            <a:endParaRPr lang="en-IN" dirty="0">
              <a:solidFill>
                <a:schemeClr val="tx2">
                  <a:lumMod val="75000"/>
                </a:schemeClr>
              </a:solidFill>
            </a:endParaRPr>
          </a:p>
          <a:p>
            <a:pPr fontAlgn="base"/>
            <a:r>
              <a:rPr lang="en-IN" b="1" dirty="0">
                <a:solidFill>
                  <a:schemeClr val="tx2">
                    <a:lumMod val="75000"/>
                  </a:schemeClr>
                </a:solidFill>
              </a:rPr>
              <a:t>import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</a:rPr>
              <a:t>matplotlib.pyplot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</a:schemeClr>
                </a:solidFill>
              </a:rPr>
              <a:t>as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IN" b="1" dirty="0" err="1">
                <a:solidFill>
                  <a:schemeClr val="tx2">
                    <a:lumMod val="75000"/>
                  </a:schemeClr>
                </a:solidFill>
              </a:rPr>
              <a:t>plt</a:t>
            </a:r>
            <a:endParaRPr lang="en-IN" dirty="0">
              <a:solidFill>
                <a:schemeClr val="tx2">
                  <a:lumMod val="75000"/>
                </a:schemeClr>
              </a:solidFill>
            </a:endParaRPr>
          </a:p>
          <a:p>
            <a:pPr fontAlgn="base"/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     </a:t>
            </a:r>
          </a:p>
          <a:p>
            <a:pPr fontAlgn="base"/>
            <a:r>
              <a:rPr lang="en-IN" dirty="0" err="1">
                <a:solidFill>
                  <a:schemeClr val="tx2">
                    <a:lumMod val="75000"/>
                  </a:schemeClr>
                </a:solidFill>
              </a:rPr>
              <a:t>seaborn.set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(style = '</a:t>
            </a:r>
            <a:r>
              <a:rPr lang="en-IN" dirty="0" err="1">
                <a:solidFill>
                  <a:schemeClr val="tx2">
                    <a:lumMod val="75000"/>
                  </a:schemeClr>
                </a:solidFill>
              </a:rPr>
              <a:t>whitegrid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')  </a:t>
            </a:r>
          </a:p>
          <a:p>
            <a:pPr fontAlgn="base"/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tip = </a:t>
            </a:r>
            <a:r>
              <a:rPr lang="en-IN" dirty="0" err="1">
                <a:solidFill>
                  <a:schemeClr val="tx2">
                    <a:lumMod val="75000"/>
                  </a:schemeClr>
                </a:solidFill>
              </a:rPr>
              <a:t>seaborn.load_dataset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("tips")  </a:t>
            </a:r>
          </a:p>
          <a:p>
            <a:pPr fontAlgn="base"/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     </a:t>
            </a:r>
          </a:p>
          <a:p>
            <a:pPr fontAlgn="base"/>
            <a:r>
              <a:rPr lang="en-IN" dirty="0" err="1">
                <a:solidFill>
                  <a:schemeClr val="tx2">
                    <a:lumMod val="75000"/>
                  </a:schemeClr>
                </a:solidFill>
              </a:rPr>
              <a:t>seaborn.stripplot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(x="day", y="</a:t>
            </a:r>
            <a:r>
              <a:rPr lang="en-IN" dirty="0" err="1">
                <a:solidFill>
                  <a:schemeClr val="tx2">
                    <a:lumMod val="75000"/>
                  </a:schemeClr>
                </a:solidFill>
              </a:rPr>
              <a:t>total_bill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", data=tip)</a:t>
            </a:r>
          </a:p>
          <a:p>
            <a:pPr fontAlgn="base"/>
            <a:endParaRPr lang="en-IN" dirty="0">
              <a:solidFill>
                <a:schemeClr val="tx2">
                  <a:lumMod val="75000"/>
                </a:schemeClr>
              </a:solidFill>
            </a:endParaRPr>
          </a:p>
          <a:p>
            <a:pPr fontAlgn="base"/>
            <a:r>
              <a:rPr lang="en-IN" dirty="0" err="1">
                <a:solidFill>
                  <a:schemeClr val="tx2">
                    <a:lumMod val="75000"/>
                  </a:schemeClr>
                </a:solidFill>
              </a:rPr>
              <a:t>plt.show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()</a:t>
            </a:r>
          </a:p>
          <a:p>
            <a:endParaRPr lang="en-IN" sz="24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B9C521C-6497-BE60-0ABD-E56816B0B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2492" y="994143"/>
            <a:ext cx="7049977" cy="5287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47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B47671-2BDD-1171-75DA-87378CDD3BFA}"/>
              </a:ext>
            </a:extLst>
          </p:cNvPr>
          <p:cNvSpPr txBox="1"/>
          <p:nvPr/>
        </p:nvSpPr>
        <p:spPr>
          <a:xfrm>
            <a:off x="560439" y="226142"/>
            <a:ext cx="7954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Example7:swarmplot</a:t>
            </a:r>
          </a:p>
        </p:txBody>
      </p:sp>
      <p:pic>
        <p:nvPicPr>
          <p:cNvPr id="5" name="Picture 4" descr="A graph showing a number of dots&#10;&#10;AI-generated content may be incorrect.">
            <a:extLst>
              <a:ext uri="{FF2B5EF4-FFF2-40B4-BE49-F238E27FC236}">
                <a16:creationId xmlns:a16="http://schemas.microsoft.com/office/drawing/2014/main" id="{09A83E48-CBDC-AD16-F01A-2BD72130A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172" y="934028"/>
            <a:ext cx="6145619" cy="53979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D91876-BA75-5BDC-ABA8-81C1B472B91E}"/>
              </a:ext>
            </a:extLst>
          </p:cNvPr>
          <p:cNvSpPr txBox="1"/>
          <p:nvPr/>
        </p:nvSpPr>
        <p:spPr>
          <a:xfrm>
            <a:off x="170120" y="1101213"/>
            <a:ext cx="525728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b="1" dirty="0">
                <a:solidFill>
                  <a:srgbClr val="00B0F0"/>
                </a:solidFill>
              </a:rPr>
              <a:t>import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>
                <a:solidFill>
                  <a:srgbClr val="00B0F0"/>
                </a:solidFill>
              </a:rPr>
              <a:t>seaborn</a:t>
            </a:r>
            <a:endParaRPr lang="en-IN" dirty="0">
              <a:solidFill>
                <a:srgbClr val="00B0F0"/>
              </a:solidFill>
            </a:endParaRPr>
          </a:p>
          <a:p>
            <a:pPr fontAlgn="base"/>
            <a:endParaRPr lang="en-IN" dirty="0">
              <a:solidFill>
                <a:srgbClr val="00B0F0"/>
              </a:solidFill>
            </a:endParaRPr>
          </a:p>
          <a:p>
            <a:pPr fontAlgn="base"/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seaborn.set</a:t>
            </a:r>
            <a:r>
              <a:rPr lang="en-IN" dirty="0">
                <a:solidFill>
                  <a:srgbClr val="00B0F0"/>
                </a:solidFill>
              </a:rPr>
              <a:t>(style='</a:t>
            </a:r>
            <a:r>
              <a:rPr lang="en-IN" dirty="0" err="1">
                <a:solidFill>
                  <a:srgbClr val="00B0F0"/>
                </a:solidFill>
              </a:rPr>
              <a:t>whitegrid</a:t>
            </a:r>
            <a:r>
              <a:rPr lang="en-IN" dirty="0">
                <a:solidFill>
                  <a:srgbClr val="00B0F0"/>
                </a:solidFill>
              </a:rPr>
              <a:t>')</a:t>
            </a: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fmri</a:t>
            </a:r>
            <a:r>
              <a:rPr lang="en-IN" dirty="0">
                <a:solidFill>
                  <a:srgbClr val="00B0F0"/>
                </a:solidFill>
              </a:rPr>
              <a:t> = </a:t>
            </a:r>
            <a:r>
              <a:rPr lang="en-IN" dirty="0" err="1">
                <a:solidFill>
                  <a:srgbClr val="00B0F0"/>
                </a:solidFill>
              </a:rPr>
              <a:t>seaborn.load_dataset</a:t>
            </a:r>
            <a:r>
              <a:rPr lang="en-IN" dirty="0">
                <a:solidFill>
                  <a:srgbClr val="00B0F0"/>
                </a:solidFill>
              </a:rPr>
              <a:t>("</a:t>
            </a:r>
            <a:r>
              <a:rPr lang="en-IN" dirty="0" err="1">
                <a:solidFill>
                  <a:srgbClr val="00B0F0"/>
                </a:solidFill>
              </a:rPr>
              <a:t>fmri</a:t>
            </a:r>
            <a:r>
              <a:rPr lang="en-IN" dirty="0">
                <a:solidFill>
                  <a:srgbClr val="00B0F0"/>
                </a:solidFill>
              </a:rPr>
              <a:t>")</a:t>
            </a:r>
          </a:p>
          <a:p>
            <a:pPr fontAlgn="base"/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seaborn.swarmplot</a:t>
            </a:r>
            <a:r>
              <a:rPr lang="en-IN" dirty="0">
                <a:solidFill>
                  <a:srgbClr val="00B0F0"/>
                </a:solidFill>
              </a:rPr>
              <a:t>(x="timepoint",</a:t>
            </a:r>
          </a:p>
          <a:p>
            <a:pPr fontAlgn="base"/>
            <a:r>
              <a:rPr lang="en-IN" dirty="0">
                <a:solidFill>
                  <a:srgbClr val="00B0F0"/>
                </a:solidFill>
              </a:rPr>
              <a:t>                  y="signal",</a:t>
            </a:r>
          </a:p>
          <a:p>
            <a:pPr fontAlgn="base"/>
            <a:r>
              <a:rPr lang="en-IN" dirty="0">
                <a:solidFill>
                  <a:srgbClr val="00B0F0"/>
                </a:solidFill>
              </a:rPr>
              <a:t>                  data=</a:t>
            </a:r>
            <a:r>
              <a:rPr lang="en-IN" dirty="0" err="1">
                <a:solidFill>
                  <a:srgbClr val="00B0F0"/>
                </a:solidFill>
              </a:rPr>
              <a:t>fmri</a:t>
            </a:r>
            <a:r>
              <a:rPr lang="en-IN" dirty="0">
                <a:solidFill>
                  <a:srgbClr val="00B0F0"/>
                </a:solidFill>
              </a:rPr>
              <a:t>)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12396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CFB2BD-72C9-1F77-D6AE-936EE75B0AD8}"/>
              </a:ext>
            </a:extLst>
          </p:cNvPr>
          <p:cNvSpPr txBox="1"/>
          <p:nvPr/>
        </p:nvSpPr>
        <p:spPr>
          <a:xfrm>
            <a:off x="639097" y="147484"/>
            <a:ext cx="73250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Example8:factorplot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C994A8-3000-9EFE-37A1-F52B4AB67F25}"/>
              </a:ext>
            </a:extLst>
          </p:cNvPr>
          <p:cNvSpPr txBox="1"/>
          <p:nvPr/>
        </p:nvSpPr>
        <p:spPr>
          <a:xfrm>
            <a:off x="334297" y="1219200"/>
            <a:ext cx="543723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i="1" dirty="0">
                <a:solidFill>
                  <a:srgbClr val="00CC00"/>
                </a:solidFill>
              </a:rPr>
              <a:t># importing the required library</a:t>
            </a:r>
            <a:endParaRPr lang="en-IN" dirty="0">
              <a:solidFill>
                <a:srgbClr val="00CC00"/>
              </a:solidFill>
            </a:endParaRPr>
          </a:p>
          <a:p>
            <a:pPr fontAlgn="base"/>
            <a:r>
              <a:rPr lang="en-IN" b="1" dirty="0">
                <a:solidFill>
                  <a:srgbClr val="0000FF"/>
                </a:solidFill>
              </a:rPr>
              <a:t>import</a:t>
            </a:r>
            <a:r>
              <a:rPr lang="en-IN" dirty="0">
                <a:solidFill>
                  <a:srgbClr val="0000FF"/>
                </a:solidFill>
              </a:rPr>
              <a:t> </a:t>
            </a:r>
            <a:r>
              <a:rPr lang="en-IN" b="1" dirty="0">
                <a:solidFill>
                  <a:srgbClr val="0000FF"/>
                </a:solidFill>
              </a:rPr>
              <a:t>pandas</a:t>
            </a:r>
            <a:r>
              <a:rPr lang="en-IN" dirty="0">
                <a:solidFill>
                  <a:srgbClr val="0000FF"/>
                </a:solidFill>
              </a:rPr>
              <a:t> </a:t>
            </a:r>
            <a:r>
              <a:rPr lang="en-IN" b="1" dirty="0">
                <a:solidFill>
                  <a:srgbClr val="0000FF"/>
                </a:solidFill>
              </a:rPr>
              <a:t>as</a:t>
            </a:r>
            <a:r>
              <a:rPr lang="en-IN" dirty="0">
                <a:solidFill>
                  <a:srgbClr val="0000FF"/>
                </a:solidFill>
              </a:rPr>
              <a:t> </a:t>
            </a:r>
            <a:r>
              <a:rPr lang="en-IN" b="1" dirty="0">
                <a:solidFill>
                  <a:srgbClr val="0000FF"/>
                </a:solidFill>
              </a:rPr>
              <a:t>pd</a:t>
            </a:r>
            <a:endParaRPr lang="en-IN" dirty="0">
              <a:solidFill>
                <a:srgbClr val="0000FF"/>
              </a:solidFill>
            </a:endParaRPr>
          </a:p>
          <a:p>
            <a:pPr fontAlgn="base"/>
            <a:r>
              <a:rPr lang="en-IN" b="1" dirty="0">
                <a:solidFill>
                  <a:srgbClr val="0000FF"/>
                </a:solidFill>
              </a:rPr>
              <a:t>import</a:t>
            </a:r>
            <a:r>
              <a:rPr lang="en-IN" dirty="0">
                <a:solidFill>
                  <a:srgbClr val="0000FF"/>
                </a:solidFill>
              </a:rPr>
              <a:t> </a:t>
            </a:r>
            <a:r>
              <a:rPr lang="en-IN" b="1" dirty="0">
                <a:solidFill>
                  <a:srgbClr val="0000FF"/>
                </a:solidFill>
              </a:rPr>
              <a:t>seaborn</a:t>
            </a:r>
            <a:r>
              <a:rPr lang="en-IN" dirty="0">
                <a:solidFill>
                  <a:srgbClr val="0000FF"/>
                </a:solidFill>
              </a:rPr>
              <a:t> </a:t>
            </a:r>
            <a:r>
              <a:rPr lang="en-IN" b="1" dirty="0">
                <a:solidFill>
                  <a:srgbClr val="0000FF"/>
                </a:solidFill>
              </a:rPr>
              <a:t>as</a:t>
            </a:r>
            <a:r>
              <a:rPr lang="en-IN" dirty="0">
                <a:solidFill>
                  <a:srgbClr val="0000FF"/>
                </a:solidFill>
              </a:rPr>
              <a:t> </a:t>
            </a:r>
            <a:r>
              <a:rPr lang="en-IN" b="1" dirty="0" err="1">
                <a:solidFill>
                  <a:srgbClr val="0000FF"/>
                </a:solidFill>
              </a:rPr>
              <a:t>sns</a:t>
            </a:r>
            <a:endParaRPr lang="en-IN" dirty="0">
              <a:solidFill>
                <a:srgbClr val="0000FF"/>
              </a:solidFill>
            </a:endParaRPr>
          </a:p>
          <a:p>
            <a:pPr fontAlgn="base"/>
            <a:r>
              <a:rPr lang="en-IN" b="1" dirty="0">
                <a:solidFill>
                  <a:srgbClr val="0000FF"/>
                </a:solidFill>
              </a:rPr>
              <a:t>import</a:t>
            </a:r>
            <a:r>
              <a:rPr lang="en-IN" dirty="0">
                <a:solidFill>
                  <a:srgbClr val="0000FF"/>
                </a:solidFill>
              </a:rPr>
              <a:t> </a:t>
            </a:r>
            <a:r>
              <a:rPr lang="en-IN" b="1" dirty="0" err="1">
                <a:solidFill>
                  <a:srgbClr val="0000FF"/>
                </a:solidFill>
              </a:rPr>
              <a:t>matplotlib.pyplot</a:t>
            </a:r>
            <a:r>
              <a:rPr lang="en-IN" dirty="0">
                <a:solidFill>
                  <a:srgbClr val="0000FF"/>
                </a:solidFill>
              </a:rPr>
              <a:t> </a:t>
            </a:r>
            <a:r>
              <a:rPr lang="en-IN" b="1" dirty="0">
                <a:solidFill>
                  <a:srgbClr val="0000FF"/>
                </a:solidFill>
              </a:rPr>
              <a:t>as</a:t>
            </a:r>
            <a:r>
              <a:rPr lang="en-IN" dirty="0">
                <a:solidFill>
                  <a:srgbClr val="0000FF"/>
                </a:solidFill>
              </a:rPr>
              <a:t> </a:t>
            </a:r>
            <a:r>
              <a:rPr lang="en-IN" b="1" dirty="0" err="1">
                <a:solidFill>
                  <a:srgbClr val="0000FF"/>
                </a:solidFill>
              </a:rPr>
              <a:t>plt</a:t>
            </a:r>
            <a:endParaRPr lang="en-IN" dirty="0">
              <a:solidFill>
                <a:srgbClr val="0000FF"/>
              </a:solidFill>
            </a:endParaRPr>
          </a:p>
          <a:p>
            <a:pPr fontAlgn="base"/>
            <a:endParaRPr lang="en-IN" dirty="0">
              <a:solidFill>
                <a:srgbClr val="0000FF"/>
              </a:solidFill>
            </a:endParaRPr>
          </a:p>
          <a:p>
            <a:pPr fontAlgn="base"/>
            <a:r>
              <a:rPr lang="en-IN" i="1" dirty="0">
                <a:solidFill>
                  <a:srgbClr val="00CC00"/>
                </a:solidFill>
              </a:rPr>
              <a:t># read a csv file</a:t>
            </a:r>
            <a:endParaRPr lang="en-IN" dirty="0">
              <a:solidFill>
                <a:srgbClr val="00CC00"/>
              </a:solidFill>
            </a:endParaRPr>
          </a:p>
          <a:p>
            <a:pPr fontAlgn="base"/>
            <a:r>
              <a:rPr lang="en-IN" dirty="0" err="1">
                <a:solidFill>
                  <a:srgbClr val="0000FF"/>
                </a:solidFill>
              </a:rPr>
              <a:t>df</a:t>
            </a:r>
            <a:r>
              <a:rPr lang="en-IN" dirty="0">
                <a:solidFill>
                  <a:srgbClr val="0000FF"/>
                </a:solidFill>
              </a:rPr>
              <a:t> = </a:t>
            </a:r>
            <a:r>
              <a:rPr lang="en-IN" dirty="0" err="1">
                <a:solidFill>
                  <a:srgbClr val="0000FF"/>
                </a:solidFill>
              </a:rPr>
              <a:t>pd.read_csv</a:t>
            </a:r>
            <a:r>
              <a:rPr lang="en-IN" dirty="0">
                <a:solidFill>
                  <a:srgbClr val="0000FF"/>
                </a:solidFill>
              </a:rPr>
              <a:t>('Tips.csv')</a:t>
            </a:r>
          </a:p>
          <a:p>
            <a:pPr fontAlgn="base"/>
            <a:endParaRPr lang="en-IN" dirty="0">
              <a:solidFill>
                <a:srgbClr val="0000FF"/>
              </a:solidFill>
            </a:endParaRPr>
          </a:p>
          <a:p>
            <a:pPr fontAlgn="base"/>
            <a:r>
              <a:rPr lang="en-IN" i="1" dirty="0">
                <a:solidFill>
                  <a:srgbClr val="00CC00"/>
                </a:solidFill>
              </a:rPr>
              <a:t># point plot(by default)</a:t>
            </a:r>
            <a:endParaRPr lang="en-IN" dirty="0">
              <a:solidFill>
                <a:srgbClr val="00CC00"/>
              </a:solidFill>
            </a:endParaRPr>
          </a:p>
          <a:p>
            <a:pPr fontAlgn="base"/>
            <a:r>
              <a:rPr lang="en-IN" dirty="0" err="1">
                <a:solidFill>
                  <a:srgbClr val="0000FF"/>
                </a:solidFill>
              </a:rPr>
              <a:t>sns.factorplot</a:t>
            </a:r>
            <a:r>
              <a:rPr lang="en-IN" dirty="0">
                <a:solidFill>
                  <a:srgbClr val="0000FF"/>
                </a:solidFill>
              </a:rPr>
              <a:t>(x ='size', y ='tip', data = </a:t>
            </a:r>
            <a:r>
              <a:rPr lang="en-IN" dirty="0" err="1">
                <a:solidFill>
                  <a:srgbClr val="0000FF"/>
                </a:solidFill>
              </a:rPr>
              <a:t>df</a:t>
            </a:r>
            <a:r>
              <a:rPr lang="en-IN" dirty="0">
                <a:solidFill>
                  <a:srgbClr val="0000FF"/>
                </a:solidFill>
              </a:rPr>
              <a:t>)</a:t>
            </a:r>
          </a:p>
          <a:p>
            <a:pPr fontAlgn="base"/>
            <a:endParaRPr lang="en-IN" dirty="0">
              <a:solidFill>
                <a:srgbClr val="0000FF"/>
              </a:solidFill>
            </a:endParaRPr>
          </a:p>
          <a:p>
            <a:pPr fontAlgn="base"/>
            <a:r>
              <a:rPr lang="en-IN" i="1" dirty="0">
                <a:solidFill>
                  <a:srgbClr val="00CC00"/>
                </a:solidFill>
              </a:rPr>
              <a:t># Show the plot</a:t>
            </a:r>
            <a:endParaRPr lang="en-IN" dirty="0">
              <a:solidFill>
                <a:srgbClr val="00CC00"/>
              </a:solidFill>
            </a:endParaRPr>
          </a:p>
          <a:p>
            <a:pPr fontAlgn="base"/>
            <a:r>
              <a:rPr lang="en-IN" dirty="0" err="1">
                <a:solidFill>
                  <a:srgbClr val="0000FF"/>
                </a:solidFill>
              </a:rPr>
              <a:t>plt.show</a:t>
            </a:r>
            <a:r>
              <a:rPr lang="en-IN" dirty="0">
                <a:solidFill>
                  <a:srgbClr val="0000FF"/>
                </a:solidFill>
              </a:rPr>
              <a:t>()</a:t>
            </a:r>
          </a:p>
          <a:p>
            <a:endParaRPr lang="en-IN" dirty="0"/>
          </a:p>
        </p:txBody>
      </p:sp>
      <p:pic>
        <p:nvPicPr>
          <p:cNvPr id="5122" name="Picture 2" descr="point plot">
            <a:extLst>
              <a:ext uri="{FF2B5EF4-FFF2-40B4-BE49-F238E27FC236}">
                <a16:creationId xmlns:a16="http://schemas.microsoft.com/office/drawing/2014/main" id="{8E603975-335F-4350-9E7A-384AD54A0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190" y="1376365"/>
            <a:ext cx="7094662" cy="5422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5691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lack 3D wave patterns">
            <a:extLst>
              <a:ext uri="{FF2B5EF4-FFF2-40B4-BE49-F238E27FC236}">
                <a16:creationId xmlns:a16="http://schemas.microsoft.com/office/drawing/2014/main" id="{70032E5C-E18A-31FA-A4B3-24BD3D9ECC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7EBB0F-5183-67E0-4CE2-DE3E944F6CBF}"/>
              </a:ext>
            </a:extLst>
          </p:cNvPr>
          <p:cNvSpPr txBox="1"/>
          <p:nvPr/>
        </p:nvSpPr>
        <p:spPr>
          <a:xfrm>
            <a:off x="2118987" y="609600"/>
            <a:ext cx="7954027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 b="1" cap="all" dirty="0">
              <a:effectLst>
                <a:outerShdw blurRad="50800" dist="63500" dir="2700000" algn="tl" rotWithShape="0">
                  <a:srgbClr val="000000">
                    <a:alpha val="48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326620-7A9D-A7A1-0DC7-B5FB8EC01BA1}"/>
              </a:ext>
            </a:extLst>
          </p:cNvPr>
          <p:cNvSpPr txBox="1"/>
          <p:nvPr/>
        </p:nvSpPr>
        <p:spPr>
          <a:xfrm>
            <a:off x="2118987" y="2096064"/>
            <a:ext cx="7954027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DA5A73-8F8F-2C08-6806-6AE673EC58F6}"/>
              </a:ext>
            </a:extLst>
          </p:cNvPr>
          <p:cNvSpPr txBox="1"/>
          <p:nvPr/>
        </p:nvSpPr>
        <p:spPr>
          <a:xfrm>
            <a:off x="340242" y="127591"/>
            <a:ext cx="112811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>
                <a:latin typeface="Aharoni" panose="02010803020104030203" pitchFamily="2" charset="-79"/>
                <a:cs typeface="Aharoni" panose="02010803020104030203" pitchFamily="2" charset="-79"/>
              </a:rPr>
              <a:t>Explain seaborn in python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2CAF16-E2E2-591E-F40F-FF9256ECD191}"/>
              </a:ext>
            </a:extLst>
          </p:cNvPr>
          <p:cNvSpPr txBox="1"/>
          <p:nvPr/>
        </p:nvSpPr>
        <p:spPr>
          <a:xfrm>
            <a:off x="435935" y="2096064"/>
            <a:ext cx="1146189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F0"/>
                </a:solidFill>
              </a:rPr>
              <a:t>Seaborn is a </a:t>
            </a:r>
            <a:r>
              <a:rPr lang="en-US" sz="3600" b="1" dirty="0">
                <a:solidFill>
                  <a:srgbClr val="FF0000"/>
                </a:solidFill>
              </a:rPr>
              <a:t>Python data visualization library</a:t>
            </a:r>
            <a:r>
              <a:rPr lang="en-US" sz="3600" dirty="0">
                <a:solidFill>
                  <a:srgbClr val="FF0000"/>
                </a:solidFill>
              </a:rPr>
              <a:t> </a:t>
            </a:r>
            <a:r>
              <a:rPr lang="en-US" sz="3600" dirty="0">
                <a:solidFill>
                  <a:srgbClr val="00B0F0"/>
                </a:solidFill>
              </a:rPr>
              <a:t>built on top of </a:t>
            </a:r>
            <a:r>
              <a:rPr lang="en-US" sz="3600" b="1" dirty="0">
                <a:solidFill>
                  <a:srgbClr val="FF0000"/>
                </a:solidFill>
              </a:rPr>
              <a:t>Matplotlib</a:t>
            </a:r>
            <a:r>
              <a:rPr lang="en-US" sz="3600" dirty="0">
                <a:solidFill>
                  <a:srgbClr val="00B0F0"/>
                </a:solidFill>
              </a:rPr>
              <a:t> that makes it easier to create </a:t>
            </a:r>
            <a:r>
              <a:rPr lang="en-US" sz="3600" b="1" dirty="0">
                <a:solidFill>
                  <a:srgbClr val="FF0000"/>
                </a:solidFill>
              </a:rPr>
              <a:t>attractive,</a:t>
            </a:r>
            <a:r>
              <a:rPr lang="en-US" sz="3600" b="1" dirty="0">
                <a:solidFill>
                  <a:srgbClr val="00B0F0"/>
                </a:solidFill>
              </a:rPr>
              <a:t> </a:t>
            </a:r>
            <a:r>
              <a:rPr lang="en-US" sz="3600" b="1" dirty="0">
                <a:solidFill>
                  <a:srgbClr val="FF0000"/>
                </a:solidFill>
              </a:rPr>
              <a:t>informative, and statistical graphics</a:t>
            </a:r>
            <a:r>
              <a:rPr lang="en-US" sz="3600" dirty="0">
                <a:solidFill>
                  <a:srgbClr val="FF0000"/>
                </a:solidFill>
              </a:rPr>
              <a:t> </a:t>
            </a:r>
            <a:r>
              <a:rPr lang="en-US" sz="3600" dirty="0">
                <a:solidFill>
                  <a:srgbClr val="00B0F0"/>
                </a:solidFill>
              </a:rPr>
              <a:t>with minimal code.</a:t>
            </a:r>
          </a:p>
          <a:p>
            <a:r>
              <a:rPr lang="en-US" sz="3600" dirty="0">
                <a:solidFill>
                  <a:srgbClr val="00B0F0"/>
                </a:solidFill>
              </a:rPr>
              <a:t>It is widely used for </a:t>
            </a:r>
            <a:r>
              <a:rPr lang="en-US" sz="3600" b="1" dirty="0">
                <a:solidFill>
                  <a:srgbClr val="FF0000"/>
                </a:solidFill>
              </a:rPr>
              <a:t>exploratory data analysis (EDA)</a:t>
            </a:r>
            <a:r>
              <a:rPr lang="en-US" sz="3600" dirty="0">
                <a:solidFill>
                  <a:srgbClr val="FF0000"/>
                </a:solidFill>
              </a:rPr>
              <a:t> </a:t>
            </a:r>
            <a:r>
              <a:rPr lang="en-US" sz="3600" dirty="0">
                <a:solidFill>
                  <a:srgbClr val="00B0F0"/>
                </a:solidFill>
              </a:rPr>
              <a:t>because it integrates seamlessly with </a:t>
            </a:r>
            <a:r>
              <a:rPr lang="en-US" sz="3600" b="1" dirty="0">
                <a:solidFill>
                  <a:srgbClr val="FF0000"/>
                </a:solidFill>
              </a:rPr>
              <a:t>Pandas </a:t>
            </a:r>
            <a:r>
              <a:rPr lang="en-US" sz="3600" b="1" dirty="0" err="1">
                <a:solidFill>
                  <a:srgbClr val="FF0000"/>
                </a:solidFill>
              </a:rPr>
              <a:t>DataFrames</a:t>
            </a:r>
            <a:r>
              <a:rPr lang="en-US" sz="3600" dirty="0">
                <a:solidFill>
                  <a:srgbClr val="00B0F0"/>
                </a:solidFill>
              </a:rPr>
              <a:t> and provides built-in support for </a:t>
            </a:r>
            <a:r>
              <a:rPr lang="en-US" sz="3600" b="1" dirty="0">
                <a:solidFill>
                  <a:srgbClr val="FF0000"/>
                </a:solidFill>
              </a:rPr>
              <a:t>statistical plots</a:t>
            </a:r>
            <a:r>
              <a:rPr lang="en-US" sz="3600" dirty="0">
                <a:solidFill>
                  <a:srgbClr val="FF0000"/>
                </a:solidFill>
              </a:rPr>
              <a:t>.</a:t>
            </a:r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627071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d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pwards trending chart on a screen">
            <a:extLst>
              <a:ext uri="{FF2B5EF4-FFF2-40B4-BE49-F238E27FC236}">
                <a16:creationId xmlns:a16="http://schemas.microsoft.com/office/drawing/2014/main" id="{9D45B08E-FD87-0F6A-D762-D351DFE8EA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5" b="3715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448851-0DCB-E0C9-BB19-960BB363EED2}"/>
              </a:ext>
            </a:extLst>
          </p:cNvPr>
          <p:cNvSpPr txBox="1"/>
          <p:nvPr/>
        </p:nvSpPr>
        <p:spPr>
          <a:xfrm>
            <a:off x="430585" y="610087"/>
            <a:ext cx="11877368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FF0066"/>
                </a:solidFill>
              </a:rPr>
              <a:t>Key Features of Seaborn</a:t>
            </a:r>
          </a:p>
          <a:p>
            <a:r>
              <a:rPr lang="en-US" sz="3200" b="1" dirty="0">
                <a:solidFill>
                  <a:srgbClr val="00FF00"/>
                </a:solidFill>
              </a:rPr>
              <a:t>High-level interface</a:t>
            </a:r>
            <a:r>
              <a:rPr lang="en-US" sz="3200" dirty="0">
                <a:solidFill>
                  <a:srgbClr val="00FF00"/>
                </a:solidFill>
              </a:rPr>
              <a:t> – Simple functions for complex plots.</a:t>
            </a:r>
          </a:p>
          <a:p>
            <a:r>
              <a:rPr lang="en-US" sz="3200" b="1" dirty="0">
                <a:solidFill>
                  <a:srgbClr val="00FF00"/>
                </a:solidFill>
              </a:rPr>
              <a:t>Beautiful default styles</a:t>
            </a:r>
            <a:r>
              <a:rPr lang="en-US" sz="3200" dirty="0">
                <a:solidFill>
                  <a:srgbClr val="00FF00"/>
                </a:solidFill>
              </a:rPr>
              <a:t> – Better aesthetics than raw Matplotlib.</a:t>
            </a:r>
          </a:p>
          <a:p>
            <a:r>
              <a:rPr lang="en-US" sz="3200" b="1" dirty="0">
                <a:solidFill>
                  <a:srgbClr val="00FF00"/>
                </a:solidFill>
              </a:rPr>
              <a:t>Built-in statistical plots</a:t>
            </a:r>
            <a:r>
              <a:rPr lang="en-US" sz="3200" dirty="0">
                <a:solidFill>
                  <a:srgbClr val="00FF00"/>
                </a:solidFill>
              </a:rPr>
              <a:t> – Histograms, boxplots, violin plots, heatmaps, etc.</a:t>
            </a:r>
          </a:p>
          <a:p>
            <a:r>
              <a:rPr lang="en-US" sz="3200" b="1" dirty="0">
                <a:solidFill>
                  <a:srgbClr val="00FF00"/>
                </a:solidFill>
              </a:rPr>
              <a:t>Integration with Pandas</a:t>
            </a:r>
            <a:r>
              <a:rPr lang="en-US" sz="3200" dirty="0">
                <a:solidFill>
                  <a:srgbClr val="00FF00"/>
                </a:solidFill>
              </a:rPr>
              <a:t> – Works directly with </a:t>
            </a:r>
            <a:r>
              <a:rPr lang="en-US" sz="3200" dirty="0" err="1">
                <a:solidFill>
                  <a:srgbClr val="00FF00"/>
                </a:solidFill>
              </a:rPr>
              <a:t>DataFrames</a:t>
            </a:r>
            <a:r>
              <a:rPr lang="en-US" sz="3200" dirty="0">
                <a:solidFill>
                  <a:srgbClr val="00FF00"/>
                </a:solidFill>
              </a:rPr>
              <a:t> and Series.</a:t>
            </a:r>
          </a:p>
          <a:p>
            <a:r>
              <a:rPr lang="en-US" sz="3200" b="1" dirty="0">
                <a:solidFill>
                  <a:srgbClr val="00FF00"/>
                </a:solidFill>
              </a:rPr>
              <a:t>Automatic handling of colors and legends</a:t>
            </a:r>
            <a:r>
              <a:rPr lang="en-US" sz="3200" dirty="0">
                <a:solidFill>
                  <a:srgbClr val="00FF00"/>
                </a:solidFill>
              </a:rPr>
              <a:t> – Reduces manual configuration.</a:t>
            </a: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746025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blue design with wavy lines and dots">
            <a:extLst>
              <a:ext uri="{FF2B5EF4-FFF2-40B4-BE49-F238E27FC236}">
                <a16:creationId xmlns:a16="http://schemas.microsoft.com/office/drawing/2014/main" id="{55A3952D-B68E-2150-977D-16F6DAC4B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8A8421-CD08-98D2-E5C3-EF437F3B24E8}"/>
              </a:ext>
            </a:extLst>
          </p:cNvPr>
          <p:cNvSpPr txBox="1"/>
          <p:nvPr/>
        </p:nvSpPr>
        <p:spPr>
          <a:xfrm>
            <a:off x="210207" y="283779"/>
            <a:ext cx="5213131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  <a:latin typeface="Amasis MT Pro Black" panose="02040A04050005020304" pitchFamily="18" charset="0"/>
              </a:rPr>
              <a:t>Installation</a:t>
            </a:r>
          </a:p>
          <a:p>
            <a:r>
              <a:rPr lang="en-IN" sz="3200" b="1" dirty="0">
                <a:solidFill>
                  <a:srgbClr val="FF0000"/>
                </a:solidFill>
                <a:latin typeface="Amasis MT Pro Black" panose="02040A04050005020304" pitchFamily="18" charset="0"/>
              </a:rPr>
              <a:t>Bash</a:t>
            </a:r>
          </a:p>
          <a:p>
            <a:r>
              <a:rPr lang="en-IN" sz="2400" dirty="0">
                <a:solidFill>
                  <a:srgbClr val="00B0F0"/>
                </a:solidFill>
              </a:rPr>
              <a:t>pip install seaborn</a:t>
            </a:r>
          </a:p>
          <a:p>
            <a:r>
              <a:rPr lang="en-IN" sz="2400" b="1" dirty="0">
                <a:solidFill>
                  <a:srgbClr val="00CC99"/>
                </a:solidFill>
              </a:rPr>
              <a:t>Basic Usage Example</a:t>
            </a:r>
            <a:endParaRPr lang="en-IN" sz="2400" dirty="0">
              <a:solidFill>
                <a:srgbClr val="00FFFF"/>
              </a:solidFill>
            </a:endParaRPr>
          </a:p>
          <a:p>
            <a:r>
              <a:rPr lang="en-IN" sz="3600" dirty="0">
                <a:solidFill>
                  <a:srgbClr val="FF0000"/>
                </a:solidFill>
                <a:latin typeface="Amasis MT Pro Black" panose="02040A04050005020304" pitchFamily="18" charset="0"/>
              </a:rPr>
              <a:t>python</a:t>
            </a:r>
          </a:p>
          <a:p>
            <a:r>
              <a:rPr lang="en-IN" sz="2400" dirty="0">
                <a:solidFill>
                  <a:srgbClr val="00FFFF"/>
                </a:solidFill>
              </a:rPr>
              <a:t>import seaborn as </a:t>
            </a:r>
            <a:r>
              <a:rPr lang="en-IN" sz="2400" dirty="0" err="1">
                <a:solidFill>
                  <a:srgbClr val="00FFFF"/>
                </a:solidFill>
              </a:rPr>
              <a:t>sns</a:t>
            </a:r>
            <a:r>
              <a:rPr lang="en-IN" sz="2400" dirty="0">
                <a:solidFill>
                  <a:srgbClr val="00FFFF"/>
                </a:solidFill>
              </a:rPr>
              <a:t> </a:t>
            </a:r>
          </a:p>
          <a:p>
            <a:r>
              <a:rPr lang="en-IN" sz="2400" dirty="0">
                <a:solidFill>
                  <a:srgbClr val="00FFFF"/>
                </a:solidFill>
              </a:rPr>
              <a:t>import </a:t>
            </a:r>
            <a:r>
              <a:rPr lang="en-IN" sz="2400" dirty="0" err="1">
                <a:solidFill>
                  <a:srgbClr val="00FFFF"/>
                </a:solidFill>
              </a:rPr>
              <a:t>matplotlib.pyplot</a:t>
            </a:r>
            <a:r>
              <a:rPr lang="en-IN" sz="2400" dirty="0">
                <a:solidFill>
                  <a:srgbClr val="00FFFF"/>
                </a:solidFill>
              </a:rPr>
              <a:t> as </a:t>
            </a:r>
            <a:r>
              <a:rPr lang="en-IN" sz="2400" dirty="0" err="1">
                <a:solidFill>
                  <a:srgbClr val="00FFFF"/>
                </a:solidFill>
              </a:rPr>
              <a:t>plt</a:t>
            </a:r>
            <a:r>
              <a:rPr lang="en-IN" sz="2400" dirty="0">
                <a:solidFill>
                  <a:srgbClr val="00FFFF"/>
                </a:solidFill>
              </a:rPr>
              <a:t> </a:t>
            </a:r>
          </a:p>
          <a:p>
            <a:r>
              <a:rPr lang="en-IN" sz="2400" dirty="0">
                <a:solidFill>
                  <a:srgbClr val="00FFFF"/>
                </a:solidFill>
              </a:rPr>
              <a:t>import pandas as pd</a:t>
            </a:r>
          </a:p>
          <a:p>
            <a:r>
              <a:rPr lang="en-IN" sz="2400" dirty="0">
                <a:solidFill>
                  <a:srgbClr val="00FF00"/>
                </a:solidFill>
              </a:rPr>
              <a:t># Sample dataset from seaborn </a:t>
            </a:r>
          </a:p>
          <a:p>
            <a:r>
              <a:rPr lang="en-IN" sz="2400" dirty="0">
                <a:solidFill>
                  <a:srgbClr val="00FFFF"/>
                </a:solidFill>
              </a:rPr>
              <a:t>tips = </a:t>
            </a:r>
            <a:r>
              <a:rPr lang="en-IN" sz="2400" dirty="0" err="1">
                <a:solidFill>
                  <a:srgbClr val="00FFFF"/>
                </a:solidFill>
              </a:rPr>
              <a:t>sns.load_dataset</a:t>
            </a:r>
            <a:r>
              <a:rPr lang="en-IN" sz="2400" dirty="0">
                <a:solidFill>
                  <a:srgbClr val="00FFFF"/>
                </a:solidFill>
              </a:rPr>
              <a:t>("tips")</a:t>
            </a:r>
          </a:p>
          <a:p>
            <a:r>
              <a:rPr lang="en-IN" sz="2400" dirty="0">
                <a:solidFill>
                  <a:srgbClr val="00FF00"/>
                </a:solidFill>
              </a:rPr>
              <a:t># Create a scatter plot with regression line</a:t>
            </a:r>
          </a:p>
          <a:p>
            <a:r>
              <a:rPr lang="en-IN" sz="2400" dirty="0" err="1">
                <a:solidFill>
                  <a:srgbClr val="00FFFF"/>
                </a:solidFill>
              </a:rPr>
              <a:t>sns.lmplot</a:t>
            </a:r>
            <a:r>
              <a:rPr lang="en-IN" sz="2400" dirty="0">
                <a:solidFill>
                  <a:srgbClr val="00FFFF"/>
                </a:solidFill>
              </a:rPr>
              <a:t>(x="</a:t>
            </a:r>
            <a:r>
              <a:rPr lang="en-IN" sz="2400" dirty="0" err="1">
                <a:solidFill>
                  <a:srgbClr val="00FFFF"/>
                </a:solidFill>
              </a:rPr>
              <a:t>total_bill</a:t>
            </a:r>
            <a:r>
              <a:rPr lang="en-IN" sz="2400" dirty="0">
                <a:solidFill>
                  <a:srgbClr val="00FFFF"/>
                </a:solidFill>
              </a:rPr>
              <a:t>", y="tip", data=tips)</a:t>
            </a:r>
          </a:p>
          <a:p>
            <a:r>
              <a:rPr lang="en-IN" sz="2400" dirty="0" err="1">
                <a:solidFill>
                  <a:srgbClr val="00FFFF"/>
                </a:solidFill>
              </a:rPr>
              <a:t>plt.show</a:t>
            </a:r>
            <a:r>
              <a:rPr lang="en-IN" sz="2400" dirty="0">
                <a:solidFill>
                  <a:srgbClr val="00FFFF"/>
                </a:solidFill>
              </a:rPr>
              <a:t>()</a:t>
            </a:r>
          </a:p>
        </p:txBody>
      </p:sp>
      <p:pic>
        <p:nvPicPr>
          <p:cNvPr id="10" name="Picture 9" descr="A graph of blue dots&#10;&#10;AI-generated content may be incorrect.">
            <a:extLst>
              <a:ext uri="{FF2B5EF4-FFF2-40B4-BE49-F238E27FC236}">
                <a16:creationId xmlns:a16="http://schemas.microsoft.com/office/drawing/2014/main" id="{AEBE9E36-A6E6-5EB0-5E17-D156183333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7129" y="2036300"/>
            <a:ext cx="4835354" cy="482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70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background of blue mesh and nodes">
            <a:extLst>
              <a:ext uri="{FF2B5EF4-FFF2-40B4-BE49-F238E27FC236}">
                <a16:creationId xmlns:a16="http://schemas.microsoft.com/office/drawing/2014/main" id="{13E3D7AD-E699-3403-4893-998E95DC7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8DE88B-1FC9-DA7A-3844-9E2DADE5B5E3}"/>
              </a:ext>
            </a:extLst>
          </p:cNvPr>
          <p:cNvSpPr txBox="1"/>
          <p:nvPr/>
        </p:nvSpPr>
        <p:spPr>
          <a:xfrm>
            <a:off x="395926" y="461913"/>
            <a:ext cx="4166647" cy="294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66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What happens here:</a:t>
            </a:r>
            <a:endParaRPr lang="en-US" dirty="0">
              <a:solidFill>
                <a:srgbClr val="FF0066"/>
              </a:solidFill>
              <a:effectLst>
                <a:outerShdw blurRad="50800" dist="38100" dir="2700000" algn="tl" rotWithShape="0">
                  <a:srgbClr val="000000">
                    <a:alpha val="48000"/>
                  </a:srgbClr>
                </a:outerShdw>
              </a:effectLst>
            </a:endParaRP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sns.load_dataset</a:t>
            </a:r>
            <a:r>
              <a:rPr lang="en-US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("tips") loads a sample dataset.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sns.lmplot</a:t>
            </a:r>
            <a:r>
              <a:rPr lang="en-US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() creates a scatter plot with a regression line automatically.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</a:rPr>
              <a:t>Common Plot Types in Seaborn</a:t>
            </a:r>
          </a:p>
          <a:p>
            <a:endParaRPr lang="en-IN" dirty="0">
              <a:latin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E40B1-EDE4-419E-B4AE-BF707F23E3E6}"/>
              </a:ext>
            </a:extLst>
          </p:cNvPr>
          <p:cNvSpPr txBox="1"/>
          <p:nvPr/>
        </p:nvSpPr>
        <p:spPr>
          <a:xfrm>
            <a:off x="4360127" y="267629"/>
            <a:ext cx="728174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99FF66"/>
                </a:solidFill>
                <a:latin typeface="Amasis MT Pro Black" panose="02040A04050005020304" pitchFamily="18" charset="0"/>
              </a:rPr>
              <a:t>FUNCTION                              PURPOSE</a:t>
            </a:r>
          </a:p>
          <a:p>
            <a:r>
              <a:rPr lang="en-IN" dirty="0" err="1">
                <a:solidFill>
                  <a:srgbClr val="99FF66"/>
                </a:solidFill>
                <a:latin typeface="Amasis MT Pro Black" panose="02040A04050005020304" pitchFamily="18" charset="0"/>
              </a:rPr>
              <a:t>sns.scatterplot</a:t>
            </a:r>
            <a:r>
              <a:rPr lang="en-IN" dirty="0">
                <a:solidFill>
                  <a:srgbClr val="99FF66"/>
                </a:solidFill>
                <a:latin typeface="Amasis MT Pro Black" panose="02040A04050005020304" pitchFamily="18" charset="0"/>
              </a:rPr>
              <a:t>()                  Scatter plot</a:t>
            </a:r>
          </a:p>
          <a:p>
            <a:endParaRPr lang="en-IN" dirty="0">
              <a:solidFill>
                <a:srgbClr val="99FF66"/>
              </a:solidFill>
              <a:latin typeface="Amasis MT Pro Black" panose="02040A04050005020304" pitchFamily="18" charset="0"/>
            </a:endParaRPr>
          </a:p>
          <a:p>
            <a:r>
              <a:rPr lang="en-IN" dirty="0" err="1">
                <a:solidFill>
                  <a:srgbClr val="99FF66"/>
                </a:solidFill>
                <a:latin typeface="Amasis MT Pro Black" panose="02040A04050005020304" pitchFamily="18" charset="0"/>
              </a:rPr>
              <a:t>Sns.line</a:t>
            </a:r>
            <a:r>
              <a:rPr lang="en-IN" dirty="0">
                <a:solidFill>
                  <a:srgbClr val="99FF66"/>
                </a:solidFill>
                <a:latin typeface="Amasis MT Pro Black" panose="02040A04050005020304" pitchFamily="18" charset="0"/>
              </a:rPr>
              <a:t> plot()                         line chart</a:t>
            </a:r>
          </a:p>
          <a:p>
            <a:endParaRPr lang="en-IN" dirty="0">
              <a:solidFill>
                <a:srgbClr val="99FF66"/>
              </a:solidFill>
              <a:latin typeface="Amasis MT Pro Black" panose="02040A04050005020304" pitchFamily="18" charset="0"/>
            </a:endParaRPr>
          </a:p>
          <a:p>
            <a:r>
              <a:rPr lang="en-IN" dirty="0" err="1">
                <a:solidFill>
                  <a:srgbClr val="99FF66"/>
                </a:solidFill>
                <a:latin typeface="Amasis MT Pro Black" panose="02040A04050005020304" pitchFamily="18" charset="0"/>
              </a:rPr>
              <a:t>Sns.bar</a:t>
            </a:r>
            <a:r>
              <a:rPr lang="en-IN" dirty="0">
                <a:solidFill>
                  <a:srgbClr val="99FF66"/>
                </a:solidFill>
                <a:latin typeface="Amasis MT Pro Black" panose="02040A04050005020304" pitchFamily="18" charset="0"/>
              </a:rPr>
              <a:t> plot()                     </a:t>
            </a:r>
            <a:r>
              <a:rPr lang="en-US" dirty="0">
                <a:solidFill>
                  <a:srgbClr val="99FF66"/>
                </a:solidFill>
                <a:latin typeface="Amasis MT Pro Black" panose="02040A04050005020304" pitchFamily="18" charset="0"/>
              </a:rPr>
              <a:t>Bar charts with                                          --------------------                  statistical aggregation</a:t>
            </a:r>
          </a:p>
          <a:p>
            <a:endParaRPr lang="en-US" dirty="0">
              <a:solidFill>
                <a:srgbClr val="99FF66"/>
              </a:solidFill>
              <a:latin typeface="Amasis MT Pro Black" panose="02040A04050005020304" pitchFamily="18" charset="0"/>
            </a:endParaRPr>
          </a:p>
          <a:p>
            <a:r>
              <a:rPr lang="en-US" dirty="0" err="1">
                <a:solidFill>
                  <a:srgbClr val="99FF66"/>
                </a:solidFill>
                <a:latin typeface="Amasis MT Pro Black" panose="02040A04050005020304" pitchFamily="18" charset="0"/>
              </a:rPr>
              <a:t>Sns.count</a:t>
            </a:r>
            <a:r>
              <a:rPr lang="en-US" dirty="0">
                <a:solidFill>
                  <a:srgbClr val="99FF66"/>
                </a:solidFill>
                <a:latin typeface="Amasis MT Pro Black" panose="02040A04050005020304" pitchFamily="18" charset="0"/>
              </a:rPr>
              <a:t> plot()                 </a:t>
            </a:r>
            <a:r>
              <a:rPr lang="en-IN" dirty="0">
                <a:solidFill>
                  <a:srgbClr val="99FF66"/>
                </a:solidFill>
                <a:latin typeface="Amasis MT Pro Black" panose="02040A04050005020304" pitchFamily="18" charset="0"/>
              </a:rPr>
              <a:t>Count of categorical values</a:t>
            </a:r>
          </a:p>
          <a:p>
            <a:endParaRPr lang="en-IN" dirty="0">
              <a:solidFill>
                <a:srgbClr val="99FF66"/>
              </a:solidFill>
              <a:latin typeface="Arial" panose="020B0604020202020204" pitchFamily="34" charset="0"/>
            </a:endParaRPr>
          </a:p>
          <a:p>
            <a:endParaRPr lang="en-US" dirty="0">
              <a:solidFill>
                <a:srgbClr val="99FF66"/>
              </a:solidFill>
              <a:latin typeface="Amasis MT Pro Black" panose="02040A04050005020304" pitchFamily="18" charset="0"/>
            </a:endParaRPr>
          </a:p>
          <a:p>
            <a:endParaRPr lang="en-US" dirty="0">
              <a:solidFill>
                <a:srgbClr val="99FF66"/>
              </a:solidFill>
              <a:latin typeface="Amasis MT Pro Black" panose="02040A04050005020304" pitchFamily="18" charset="0"/>
            </a:endParaRPr>
          </a:p>
          <a:p>
            <a:r>
              <a:rPr lang="en-US" dirty="0" err="1">
                <a:solidFill>
                  <a:srgbClr val="99FF66"/>
                </a:solidFill>
                <a:latin typeface="Amasis MT Pro Black" panose="02040A04050005020304" pitchFamily="18" charset="0"/>
              </a:rPr>
              <a:t>Sns.box</a:t>
            </a:r>
            <a:r>
              <a:rPr lang="en-US" dirty="0">
                <a:solidFill>
                  <a:srgbClr val="99FF66"/>
                </a:solidFill>
                <a:latin typeface="Amasis MT Pro Black" panose="02040A04050005020304" pitchFamily="18" charset="0"/>
              </a:rPr>
              <a:t> plot()                      </a:t>
            </a:r>
            <a:r>
              <a:rPr lang="en-IN" dirty="0">
                <a:solidFill>
                  <a:srgbClr val="99FF66"/>
                </a:solidFill>
                <a:latin typeface="Amasis MT Pro Black" panose="02040A04050005020304" pitchFamily="18" charset="0"/>
              </a:rPr>
              <a:t>Distribution and outliers</a:t>
            </a:r>
          </a:p>
          <a:p>
            <a:endParaRPr lang="en-US" dirty="0">
              <a:solidFill>
                <a:srgbClr val="99FF66"/>
              </a:solidFill>
              <a:latin typeface="Amasis MT Pro Black" panose="02040A04050005020304" pitchFamily="18" charset="0"/>
            </a:endParaRPr>
          </a:p>
          <a:p>
            <a:r>
              <a:rPr lang="en-US" dirty="0" err="1">
                <a:solidFill>
                  <a:srgbClr val="99FF66"/>
                </a:solidFill>
                <a:latin typeface="Amasis MT Pro Black" panose="02040A04050005020304" pitchFamily="18" charset="0"/>
              </a:rPr>
              <a:t>Sns.violin</a:t>
            </a:r>
            <a:r>
              <a:rPr lang="en-US" dirty="0">
                <a:solidFill>
                  <a:srgbClr val="99FF66"/>
                </a:solidFill>
                <a:latin typeface="Amasis MT Pro Black" panose="02040A04050005020304" pitchFamily="18" charset="0"/>
              </a:rPr>
              <a:t> plot()                    </a:t>
            </a:r>
            <a:r>
              <a:rPr lang="en-IN" dirty="0">
                <a:solidFill>
                  <a:srgbClr val="99FF66"/>
                </a:solidFill>
                <a:latin typeface="Amasis MT Pro Black" panose="02040A04050005020304" pitchFamily="18" charset="0"/>
              </a:rPr>
              <a:t>Distribution + density</a:t>
            </a:r>
          </a:p>
          <a:p>
            <a:endParaRPr lang="en-US" dirty="0">
              <a:solidFill>
                <a:srgbClr val="99FF66"/>
              </a:solidFill>
              <a:latin typeface="Amasis MT Pro Black" panose="02040A04050005020304" pitchFamily="18" charset="0"/>
            </a:endParaRPr>
          </a:p>
          <a:p>
            <a:endParaRPr lang="en-US" dirty="0">
              <a:solidFill>
                <a:srgbClr val="99FF66"/>
              </a:solidFill>
              <a:latin typeface="Amasis MT Pro Black" panose="02040A04050005020304" pitchFamily="18" charset="0"/>
            </a:endParaRPr>
          </a:p>
          <a:p>
            <a:r>
              <a:rPr lang="en-US" dirty="0" err="1">
                <a:solidFill>
                  <a:srgbClr val="99FF66"/>
                </a:solidFill>
                <a:latin typeface="Amasis MT Pro Black" panose="02040A04050005020304" pitchFamily="18" charset="0"/>
              </a:rPr>
              <a:t>Sns.heatmap</a:t>
            </a:r>
            <a:r>
              <a:rPr lang="en-US" dirty="0">
                <a:solidFill>
                  <a:srgbClr val="99FF66"/>
                </a:solidFill>
                <a:latin typeface="Amasis MT Pro Black" panose="02040A04050005020304" pitchFamily="18" charset="0"/>
              </a:rPr>
              <a:t>()                       </a:t>
            </a:r>
            <a:r>
              <a:rPr lang="en-IN" dirty="0">
                <a:solidFill>
                  <a:srgbClr val="99FF66"/>
                </a:solidFill>
                <a:latin typeface="Amasis MT Pro Black" panose="02040A04050005020304" pitchFamily="18" charset="0"/>
              </a:rPr>
              <a:t>Correlation matrices or 2D data</a:t>
            </a:r>
          </a:p>
          <a:p>
            <a:endParaRPr lang="en-IN" dirty="0">
              <a:solidFill>
                <a:srgbClr val="99FF66"/>
              </a:solidFill>
              <a:latin typeface="Amasis MT Pro Black" panose="02040A04050005020304" pitchFamily="18" charset="0"/>
            </a:endParaRPr>
          </a:p>
          <a:p>
            <a:r>
              <a:rPr lang="en-IN" dirty="0" err="1">
                <a:solidFill>
                  <a:srgbClr val="99FF66"/>
                </a:solidFill>
                <a:latin typeface="Amasis MT Pro Black" panose="02040A04050005020304" pitchFamily="18" charset="0"/>
              </a:rPr>
              <a:t>sns.pairplot</a:t>
            </a:r>
            <a:r>
              <a:rPr lang="en-IN" dirty="0">
                <a:solidFill>
                  <a:srgbClr val="99FF66"/>
                </a:solidFill>
                <a:latin typeface="Amasis MT Pro Black" panose="02040A04050005020304" pitchFamily="18" charset="0"/>
              </a:rPr>
              <a:t>()        Pairwise relationships between variables</a:t>
            </a:r>
          </a:p>
        </p:txBody>
      </p:sp>
    </p:spTree>
    <p:extLst>
      <p:ext uri="{BB962C8B-B14F-4D97-AF65-F5344CB8AC3E}">
        <p14:creationId xmlns:p14="http://schemas.microsoft.com/office/powerpoint/2010/main" val="160931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background of dark mesh">
            <a:extLst>
              <a:ext uri="{FF2B5EF4-FFF2-40B4-BE49-F238E27FC236}">
                <a16:creationId xmlns:a16="http://schemas.microsoft.com/office/drawing/2014/main" id="{9A357885-2731-DE6E-96D7-78D1777A2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4B6A1B-527A-2841-C916-0D1522808D89}"/>
              </a:ext>
            </a:extLst>
          </p:cNvPr>
          <p:cNvSpPr txBox="1"/>
          <p:nvPr/>
        </p:nvSpPr>
        <p:spPr>
          <a:xfrm>
            <a:off x="266218" y="173620"/>
            <a:ext cx="11667281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rgbClr val="FF0000"/>
                </a:solidFill>
              </a:rPr>
              <a:t>Example1: Heatmap</a:t>
            </a:r>
          </a:p>
          <a:p>
            <a:r>
              <a:rPr lang="en-IN" sz="5400" dirty="0">
                <a:solidFill>
                  <a:srgbClr val="00B050"/>
                </a:solidFill>
              </a:rPr>
              <a:t># Correlation heatmap</a:t>
            </a:r>
          </a:p>
          <a:p>
            <a:r>
              <a:rPr lang="en-IN" sz="5400" dirty="0"/>
              <a:t> </a:t>
            </a:r>
            <a:r>
              <a:rPr lang="en-IN" sz="5400" dirty="0" err="1">
                <a:solidFill>
                  <a:srgbClr val="00FFFF"/>
                </a:solidFill>
              </a:rPr>
              <a:t>corr</a:t>
            </a:r>
            <a:r>
              <a:rPr lang="en-IN" sz="5400" dirty="0">
                <a:solidFill>
                  <a:srgbClr val="00FFFF"/>
                </a:solidFill>
              </a:rPr>
              <a:t> = </a:t>
            </a:r>
            <a:r>
              <a:rPr lang="en-IN" sz="5400" dirty="0" err="1">
                <a:solidFill>
                  <a:srgbClr val="00FFFF"/>
                </a:solidFill>
              </a:rPr>
              <a:t>tips.corr</a:t>
            </a:r>
            <a:r>
              <a:rPr lang="en-IN" sz="5400" dirty="0">
                <a:solidFill>
                  <a:srgbClr val="00FFFF"/>
                </a:solidFill>
              </a:rPr>
              <a:t>(</a:t>
            </a:r>
            <a:r>
              <a:rPr lang="en-IN" sz="5400" dirty="0" err="1">
                <a:solidFill>
                  <a:srgbClr val="00FFFF"/>
                </a:solidFill>
              </a:rPr>
              <a:t>numeric_only</a:t>
            </a:r>
            <a:r>
              <a:rPr lang="en-IN" sz="5400" dirty="0">
                <a:solidFill>
                  <a:srgbClr val="00FFFF"/>
                </a:solidFill>
              </a:rPr>
              <a:t>=True)</a:t>
            </a:r>
          </a:p>
          <a:p>
            <a:r>
              <a:rPr lang="en-IN" sz="5400" dirty="0">
                <a:solidFill>
                  <a:srgbClr val="00FFFF"/>
                </a:solidFill>
              </a:rPr>
              <a:t> </a:t>
            </a:r>
            <a:r>
              <a:rPr lang="en-IN" sz="5400" dirty="0" err="1">
                <a:solidFill>
                  <a:srgbClr val="00FFFF"/>
                </a:solidFill>
              </a:rPr>
              <a:t>sns.heatmap</a:t>
            </a:r>
            <a:r>
              <a:rPr lang="en-IN" sz="5400" dirty="0">
                <a:solidFill>
                  <a:srgbClr val="00FFFF"/>
                </a:solidFill>
              </a:rPr>
              <a:t>(</a:t>
            </a:r>
            <a:r>
              <a:rPr lang="en-IN" sz="5400" dirty="0" err="1">
                <a:solidFill>
                  <a:srgbClr val="00FFFF"/>
                </a:solidFill>
              </a:rPr>
              <a:t>corr</a:t>
            </a:r>
            <a:r>
              <a:rPr lang="en-IN" sz="5400" dirty="0">
                <a:solidFill>
                  <a:srgbClr val="00FFFF"/>
                </a:solidFill>
              </a:rPr>
              <a:t>, </a:t>
            </a:r>
            <a:r>
              <a:rPr lang="en-IN" sz="5400" dirty="0" err="1">
                <a:solidFill>
                  <a:srgbClr val="00FFFF"/>
                </a:solidFill>
              </a:rPr>
              <a:t>annot</a:t>
            </a:r>
            <a:r>
              <a:rPr lang="en-IN" sz="5400" dirty="0">
                <a:solidFill>
                  <a:srgbClr val="00FFFF"/>
                </a:solidFill>
              </a:rPr>
              <a:t>=True, </a:t>
            </a:r>
            <a:r>
              <a:rPr lang="en-IN" sz="5400" dirty="0" err="1">
                <a:solidFill>
                  <a:srgbClr val="00FFFF"/>
                </a:solidFill>
              </a:rPr>
              <a:t>cmap</a:t>
            </a:r>
            <a:r>
              <a:rPr lang="en-IN" sz="5400" dirty="0">
                <a:solidFill>
                  <a:srgbClr val="00FFFF"/>
                </a:solidFill>
              </a:rPr>
              <a:t>="</a:t>
            </a:r>
            <a:r>
              <a:rPr lang="en-IN" sz="5400" dirty="0" err="1">
                <a:solidFill>
                  <a:srgbClr val="00FFFF"/>
                </a:solidFill>
              </a:rPr>
              <a:t>coolwarm</a:t>
            </a:r>
            <a:r>
              <a:rPr lang="en-IN" sz="5400" dirty="0">
                <a:solidFill>
                  <a:srgbClr val="00FFFF"/>
                </a:solidFill>
              </a:rPr>
              <a:t>")</a:t>
            </a:r>
          </a:p>
          <a:p>
            <a:r>
              <a:rPr lang="en-IN" sz="5400" dirty="0">
                <a:solidFill>
                  <a:srgbClr val="00FFFF"/>
                </a:solidFill>
              </a:rPr>
              <a:t> </a:t>
            </a:r>
            <a:r>
              <a:rPr lang="en-IN" sz="5400" dirty="0" err="1">
                <a:solidFill>
                  <a:srgbClr val="00FFFF"/>
                </a:solidFill>
              </a:rPr>
              <a:t>plt.show</a:t>
            </a:r>
            <a:r>
              <a:rPr lang="en-IN" sz="5400" dirty="0">
                <a:solidFill>
                  <a:srgbClr val="00FFFF"/>
                </a:solidFill>
              </a:rPr>
              <a:t>()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360062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background of luminous blue">
            <a:extLst>
              <a:ext uri="{FF2B5EF4-FFF2-40B4-BE49-F238E27FC236}">
                <a16:creationId xmlns:a16="http://schemas.microsoft.com/office/drawing/2014/main" id="{EED05FDC-A6E8-5ABB-44A6-1C92694CBE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809AC4-47B6-A9CD-3529-FC6B503EFE95}"/>
              </a:ext>
            </a:extLst>
          </p:cNvPr>
          <p:cNvSpPr txBox="1"/>
          <p:nvPr/>
        </p:nvSpPr>
        <p:spPr>
          <a:xfrm>
            <a:off x="78658" y="74428"/>
            <a:ext cx="12113322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✅ </a:t>
            </a:r>
            <a:r>
              <a:rPr lang="en-US" sz="4000" b="1" dirty="0">
                <a:solidFill>
                  <a:srgbClr val="FF0066"/>
                </a:solidFill>
              </a:rPr>
              <a:t>When to use Seaborn</a:t>
            </a:r>
            <a:r>
              <a:rPr lang="en-US" sz="4000" dirty="0">
                <a:solidFill>
                  <a:srgbClr val="FF0066"/>
                </a:solidFill>
              </a:rPr>
              <a:t>:</a:t>
            </a:r>
          </a:p>
          <a:p>
            <a:r>
              <a:rPr lang="en-US" dirty="0">
                <a:solidFill>
                  <a:srgbClr val="FFFF00"/>
                </a:solidFill>
              </a:rPr>
              <a:t>For </a:t>
            </a:r>
            <a:r>
              <a:rPr lang="en-US" b="1" dirty="0">
                <a:solidFill>
                  <a:srgbClr val="FFFF00"/>
                </a:solidFill>
              </a:rPr>
              <a:t>quick, beautiful, and statistical plots</a:t>
            </a:r>
            <a:r>
              <a:rPr lang="en-US" dirty="0">
                <a:solidFill>
                  <a:srgbClr val="FFFF00"/>
                </a:solidFill>
              </a:rPr>
              <a:t>.</a:t>
            </a:r>
          </a:p>
          <a:p>
            <a:r>
              <a:rPr lang="en-US" dirty="0">
                <a:solidFill>
                  <a:srgbClr val="FFFF00"/>
                </a:solidFill>
              </a:rPr>
              <a:t>When working with </a:t>
            </a:r>
            <a:r>
              <a:rPr lang="en-US" b="1" dirty="0">
                <a:solidFill>
                  <a:srgbClr val="FFFF00"/>
                </a:solidFill>
              </a:rPr>
              <a:t>Pandas </a:t>
            </a:r>
            <a:r>
              <a:rPr lang="en-US" b="1" dirty="0" err="1">
                <a:solidFill>
                  <a:srgbClr val="FFFF00"/>
                </a:solidFill>
              </a:rPr>
              <a:t>DataFrames</a:t>
            </a:r>
            <a:r>
              <a:rPr lang="en-US" dirty="0">
                <a:solidFill>
                  <a:srgbClr val="FFFF00"/>
                </a:solidFill>
              </a:rPr>
              <a:t>.</a:t>
            </a:r>
          </a:p>
          <a:p>
            <a:r>
              <a:rPr lang="en-US" dirty="0">
                <a:solidFill>
                  <a:srgbClr val="FFFF00"/>
                </a:solidFill>
              </a:rPr>
              <a:t>When you want </a:t>
            </a:r>
            <a:r>
              <a:rPr lang="en-US" b="1" dirty="0">
                <a:solidFill>
                  <a:srgbClr val="FFFF00"/>
                </a:solidFill>
              </a:rPr>
              <a:t>less manual styling</a:t>
            </a:r>
            <a:r>
              <a:rPr lang="en-US" dirty="0">
                <a:solidFill>
                  <a:srgbClr val="FFFF00"/>
                </a:solidFill>
              </a:rPr>
              <a:t> compared to Matplotlib.</a:t>
            </a:r>
          </a:p>
          <a:p>
            <a:endParaRPr lang="en-US" dirty="0"/>
          </a:p>
          <a:p>
            <a:pPr fontAlgn="base"/>
            <a:r>
              <a:rPr lang="en-US" sz="3600" b="1" dirty="0">
                <a:solidFill>
                  <a:srgbClr val="FF0066"/>
                </a:solidFill>
              </a:rPr>
              <a:t>Python Seaborn Tutorial</a:t>
            </a:r>
          </a:p>
          <a:p>
            <a:r>
              <a:rPr lang="en-US" dirty="0">
                <a:solidFill>
                  <a:srgbClr val="00FF00"/>
                </a:solidFill>
              </a:rPr>
              <a:t>Seaborn is a Python library built on top of Matplotlib, designed for creating attractive and informative statistical graphics. It simplifies data visualization by providing high-level interfaces for drawing various types of plots. Below are some key examples of Seaborn's capabilities and sample graphs you can create using it.</a:t>
            </a:r>
          </a:p>
          <a:p>
            <a:endParaRPr lang="en-US" dirty="0"/>
          </a:p>
          <a:p>
            <a:r>
              <a:rPr lang="en-US" b="1" dirty="0">
                <a:solidFill>
                  <a:srgbClr val="0070C0"/>
                </a:solidFill>
              </a:rPr>
              <a:t>Example 1: Line Plot</a:t>
            </a:r>
          </a:p>
          <a:p>
            <a:r>
              <a:rPr lang="en-IN" dirty="0">
                <a:solidFill>
                  <a:srgbClr val="00B0F0"/>
                </a:solidFill>
              </a:rPr>
              <a:t>import seaborn as </a:t>
            </a:r>
            <a:r>
              <a:rPr lang="en-IN" dirty="0" err="1">
                <a:solidFill>
                  <a:srgbClr val="00B0F0"/>
                </a:solidFill>
              </a:rPr>
              <a:t>sns</a:t>
            </a:r>
            <a:endParaRPr lang="en-IN" dirty="0">
              <a:solidFill>
                <a:srgbClr val="00B0F0"/>
              </a:solidFill>
            </a:endParaRPr>
          </a:p>
          <a:p>
            <a:r>
              <a:rPr lang="en-IN" dirty="0">
                <a:solidFill>
                  <a:srgbClr val="00B0F0"/>
                </a:solidFill>
              </a:rPr>
              <a:t>import </a:t>
            </a:r>
            <a:r>
              <a:rPr lang="en-IN" dirty="0" err="1">
                <a:solidFill>
                  <a:srgbClr val="00B0F0"/>
                </a:solidFill>
              </a:rPr>
              <a:t>matplotlib.pyplot</a:t>
            </a:r>
            <a:r>
              <a:rPr lang="en-IN" dirty="0">
                <a:solidFill>
                  <a:srgbClr val="00B0F0"/>
                </a:solidFill>
              </a:rPr>
              <a:t> as </a:t>
            </a:r>
            <a:r>
              <a:rPr lang="en-IN" dirty="0" err="1">
                <a:solidFill>
                  <a:srgbClr val="00B0F0"/>
                </a:solidFill>
              </a:rPr>
              <a:t>plt</a:t>
            </a:r>
            <a:endParaRPr lang="en-IN" dirty="0">
              <a:solidFill>
                <a:srgbClr val="00B0F0"/>
              </a:solidFill>
            </a:endParaRPr>
          </a:p>
          <a:p>
            <a:endParaRPr lang="en-IN" dirty="0"/>
          </a:p>
          <a:p>
            <a:r>
              <a:rPr lang="en-IN" dirty="0">
                <a:solidFill>
                  <a:srgbClr val="00B050"/>
                </a:solidFill>
              </a:rPr>
              <a:t># Load dataset</a:t>
            </a:r>
          </a:p>
          <a:p>
            <a:r>
              <a:rPr lang="en-IN" dirty="0">
                <a:solidFill>
                  <a:srgbClr val="00B0F0"/>
                </a:solidFill>
              </a:rPr>
              <a:t>data = </a:t>
            </a:r>
            <a:r>
              <a:rPr lang="en-IN" dirty="0" err="1">
                <a:solidFill>
                  <a:srgbClr val="00B0F0"/>
                </a:solidFill>
              </a:rPr>
              <a:t>sns.load_dataset</a:t>
            </a:r>
            <a:r>
              <a:rPr lang="en-IN" dirty="0">
                <a:solidFill>
                  <a:srgbClr val="00B0F0"/>
                </a:solidFill>
              </a:rPr>
              <a:t>("iris")</a:t>
            </a:r>
            <a:br>
              <a:rPr lang="en-IN" dirty="0">
                <a:solidFill>
                  <a:srgbClr val="00B0F0"/>
                </a:solidFill>
              </a:rPr>
            </a:br>
            <a:endParaRPr lang="en-IN" dirty="0">
              <a:solidFill>
                <a:srgbClr val="00B0F0"/>
              </a:solidFill>
            </a:endParaRPr>
          </a:p>
          <a:p>
            <a:r>
              <a:rPr lang="en-IN" dirty="0">
                <a:solidFill>
                  <a:srgbClr val="00B050"/>
                </a:solidFill>
              </a:rPr>
              <a:t># Create a line plot</a:t>
            </a:r>
          </a:p>
          <a:p>
            <a:r>
              <a:rPr lang="en-IN" dirty="0" err="1">
                <a:solidFill>
                  <a:srgbClr val="00B0F0"/>
                </a:solidFill>
              </a:rPr>
              <a:t>sns.lineplot</a:t>
            </a:r>
            <a:r>
              <a:rPr lang="en-IN" dirty="0">
                <a:solidFill>
                  <a:srgbClr val="00B0F0"/>
                </a:solidFill>
              </a:rPr>
              <a:t>(x="</a:t>
            </a:r>
            <a:r>
              <a:rPr lang="en-IN" dirty="0" err="1">
                <a:solidFill>
                  <a:srgbClr val="00B0F0"/>
                </a:solidFill>
              </a:rPr>
              <a:t>sepal_length</a:t>
            </a:r>
            <a:r>
              <a:rPr lang="en-IN" dirty="0">
                <a:solidFill>
                  <a:srgbClr val="00B0F0"/>
                </a:solidFill>
              </a:rPr>
              <a:t>", y="</a:t>
            </a:r>
            <a:r>
              <a:rPr lang="en-IN" dirty="0" err="1">
                <a:solidFill>
                  <a:srgbClr val="00B0F0"/>
                </a:solidFill>
              </a:rPr>
              <a:t>sepal_width</a:t>
            </a:r>
            <a:r>
              <a:rPr lang="en-IN" dirty="0">
                <a:solidFill>
                  <a:srgbClr val="00B0F0"/>
                </a:solidFill>
              </a:rPr>
              <a:t>", data=dat</a:t>
            </a:r>
            <a:r>
              <a:rPr lang="en-IN" dirty="0"/>
              <a:t>a)</a:t>
            </a:r>
            <a:br>
              <a:rPr lang="en-IN" dirty="0"/>
            </a:br>
            <a:endParaRPr lang="en-IN" dirty="0"/>
          </a:p>
          <a:p>
            <a:r>
              <a:rPr lang="en-IN" dirty="0">
                <a:solidFill>
                  <a:srgbClr val="00B050"/>
                </a:solidFill>
              </a:rPr>
              <a:t># Display the plot</a:t>
            </a:r>
          </a:p>
          <a:p>
            <a:r>
              <a:rPr lang="en-IN" dirty="0" err="1">
                <a:solidFill>
                  <a:srgbClr val="00B0F0"/>
                </a:solidFill>
              </a:rPr>
              <a:t>plt.show</a:t>
            </a:r>
            <a:r>
              <a:rPr lang="en-IN" dirty="0">
                <a:solidFill>
                  <a:srgbClr val="00B0F0"/>
                </a:solidFill>
              </a:rPr>
              <a:t>()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574773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50D9C9-946B-5229-107D-60C1D1C485F5}"/>
              </a:ext>
            </a:extLst>
          </p:cNvPr>
          <p:cNvSpPr txBox="1"/>
          <p:nvPr/>
        </p:nvSpPr>
        <p:spPr>
          <a:xfrm>
            <a:off x="476655" y="447472"/>
            <a:ext cx="113424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rgbClr val="FF0000"/>
                </a:solidFill>
                <a:latin typeface="Amasis MT Pro Black" panose="020F0502020204030204" pitchFamily="18" charset="0"/>
                <a:cs typeface="Aharoni" panose="02010803020104030203" pitchFamily="2" charset="-79"/>
              </a:rPr>
              <a:t>Example </a:t>
            </a:r>
            <a:r>
              <a:rPr lang="en-IN" sz="5400" dirty="0">
                <a:solidFill>
                  <a:srgbClr val="FF0000"/>
                </a:solidFill>
                <a:latin typeface="Amasis MT Pro Black" panose="020F0502020204030204" pitchFamily="18" charset="0"/>
                <a:cs typeface="Aharoni" panose="02010803020104030203" pitchFamily="2" charset="-79"/>
              </a:rPr>
              <a:t>2</a:t>
            </a:r>
            <a:r>
              <a:rPr lang="en-IN" sz="4000" dirty="0">
                <a:solidFill>
                  <a:srgbClr val="FF0000"/>
                </a:solidFill>
                <a:latin typeface="Amasis MT Pro Black" panose="020F0502020204030204" pitchFamily="18" charset="0"/>
                <a:cs typeface="Aharoni" panose="02010803020104030203" pitchFamily="2" charset="-79"/>
              </a:rPr>
              <a:t>:bar plot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CDBF05-A0DC-2A68-2FC5-B09BF90AE278}"/>
              </a:ext>
            </a:extLst>
          </p:cNvPr>
          <p:cNvSpPr txBox="1"/>
          <p:nvPr/>
        </p:nvSpPr>
        <p:spPr>
          <a:xfrm>
            <a:off x="648929" y="1370802"/>
            <a:ext cx="63713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i="1" dirty="0">
                <a:solidFill>
                  <a:srgbClr val="00B050"/>
                </a:solidFill>
              </a:rPr>
              <a:t># importing the required library</a:t>
            </a:r>
            <a:endParaRPr lang="en-IN" dirty="0">
              <a:solidFill>
                <a:srgbClr val="00B050"/>
              </a:solidFill>
            </a:endParaRPr>
          </a:p>
          <a:p>
            <a:pPr fontAlgn="base"/>
            <a:r>
              <a:rPr lang="en-IN" b="1" dirty="0">
                <a:solidFill>
                  <a:srgbClr val="00B0F0"/>
                </a:solidFill>
              </a:rPr>
              <a:t>import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>
                <a:solidFill>
                  <a:srgbClr val="00B0F0"/>
                </a:solidFill>
              </a:rPr>
              <a:t>seaborn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>
                <a:solidFill>
                  <a:srgbClr val="00B0F0"/>
                </a:solidFill>
              </a:rPr>
              <a:t>as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 err="1">
                <a:solidFill>
                  <a:srgbClr val="00B0F0"/>
                </a:solidFill>
              </a:rPr>
              <a:t>sns</a:t>
            </a:r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b="1" dirty="0">
                <a:solidFill>
                  <a:srgbClr val="00B0F0"/>
                </a:solidFill>
              </a:rPr>
              <a:t>import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 err="1">
                <a:solidFill>
                  <a:srgbClr val="00B0F0"/>
                </a:solidFill>
              </a:rPr>
              <a:t>matplotlib.pyplot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>
                <a:solidFill>
                  <a:srgbClr val="00B0F0"/>
                </a:solidFill>
              </a:rPr>
              <a:t>as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 err="1">
                <a:solidFill>
                  <a:srgbClr val="00B0F0"/>
                </a:solidFill>
              </a:rPr>
              <a:t>plt</a:t>
            </a:r>
            <a:endParaRPr lang="en-IN" dirty="0">
              <a:solidFill>
                <a:srgbClr val="00B0F0"/>
              </a:solidFill>
            </a:endParaRPr>
          </a:p>
          <a:p>
            <a:pPr fontAlgn="base"/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i="1" dirty="0">
                <a:solidFill>
                  <a:srgbClr val="00B050"/>
                </a:solidFill>
              </a:rPr>
              <a:t># read a titanic.csv file</a:t>
            </a:r>
            <a:endParaRPr lang="en-IN" dirty="0">
              <a:solidFill>
                <a:srgbClr val="00B050"/>
              </a:solidFill>
            </a:endParaRPr>
          </a:p>
          <a:p>
            <a:pPr fontAlgn="base"/>
            <a:r>
              <a:rPr lang="en-IN" i="1" dirty="0">
                <a:solidFill>
                  <a:srgbClr val="00B050"/>
                </a:solidFill>
              </a:rPr>
              <a:t># from seaborn library</a:t>
            </a:r>
            <a:endParaRPr lang="en-IN" dirty="0">
              <a:solidFill>
                <a:srgbClr val="00B050"/>
              </a:solidFill>
            </a:endParaRP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df</a:t>
            </a:r>
            <a:r>
              <a:rPr lang="en-IN" dirty="0">
                <a:solidFill>
                  <a:srgbClr val="00B0F0"/>
                </a:solidFill>
              </a:rPr>
              <a:t> = </a:t>
            </a:r>
            <a:r>
              <a:rPr lang="en-IN" dirty="0" err="1">
                <a:solidFill>
                  <a:srgbClr val="00B0F0"/>
                </a:solidFill>
              </a:rPr>
              <a:t>sns.load_dataset</a:t>
            </a:r>
            <a:r>
              <a:rPr lang="en-IN" dirty="0">
                <a:solidFill>
                  <a:srgbClr val="00B0F0"/>
                </a:solidFill>
              </a:rPr>
              <a:t>('titanic')</a:t>
            </a:r>
          </a:p>
          <a:p>
            <a:pPr fontAlgn="base"/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i="1" dirty="0">
                <a:solidFill>
                  <a:srgbClr val="00B050"/>
                </a:solidFill>
              </a:rPr>
              <a:t># class v / s fare </a:t>
            </a:r>
            <a:r>
              <a:rPr lang="en-IN" i="1" dirty="0" err="1">
                <a:solidFill>
                  <a:srgbClr val="00B050"/>
                </a:solidFill>
              </a:rPr>
              <a:t>barplot</a:t>
            </a:r>
            <a:r>
              <a:rPr lang="en-IN" i="1" dirty="0">
                <a:solidFill>
                  <a:srgbClr val="00B050"/>
                </a:solidFill>
              </a:rPr>
              <a:t> </a:t>
            </a:r>
            <a:endParaRPr lang="en-IN" dirty="0">
              <a:solidFill>
                <a:srgbClr val="00B050"/>
              </a:solidFill>
            </a:endParaRP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sns.barplot</a:t>
            </a:r>
            <a:r>
              <a:rPr lang="en-IN" dirty="0">
                <a:solidFill>
                  <a:srgbClr val="00B0F0"/>
                </a:solidFill>
              </a:rPr>
              <a:t>(x = 'class', y = 'fare', data = </a:t>
            </a:r>
            <a:r>
              <a:rPr lang="en-IN" dirty="0" err="1">
                <a:solidFill>
                  <a:srgbClr val="00B0F0"/>
                </a:solidFill>
              </a:rPr>
              <a:t>df</a:t>
            </a:r>
            <a:r>
              <a:rPr lang="en-IN" dirty="0">
                <a:solidFill>
                  <a:srgbClr val="00B0F0"/>
                </a:solidFill>
              </a:rPr>
              <a:t>)</a:t>
            </a:r>
          </a:p>
          <a:p>
            <a:pPr fontAlgn="base"/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i="1" dirty="0">
                <a:solidFill>
                  <a:srgbClr val="00B050"/>
                </a:solidFill>
              </a:rPr>
              <a:t># Show the plot</a:t>
            </a:r>
            <a:endParaRPr lang="en-IN" dirty="0">
              <a:solidFill>
                <a:srgbClr val="00B050"/>
              </a:solidFill>
            </a:endParaRP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plt.show</a:t>
            </a:r>
            <a:r>
              <a:rPr lang="en-IN" dirty="0">
                <a:solidFill>
                  <a:srgbClr val="00B0F0"/>
                </a:solidFill>
              </a:rPr>
              <a:t>()</a:t>
            </a:r>
          </a:p>
          <a:p>
            <a:endParaRPr lang="en-IN" dirty="0"/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94C7C39-29B0-4017-D00C-F08F4FD7A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0825" y="1370802"/>
            <a:ext cx="5502117" cy="467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19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 pattern="rectang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23BD08-0256-0764-0AFA-9035F160041F}"/>
              </a:ext>
            </a:extLst>
          </p:cNvPr>
          <p:cNvSpPr txBox="1"/>
          <p:nvPr/>
        </p:nvSpPr>
        <p:spPr>
          <a:xfrm>
            <a:off x="442452" y="324465"/>
            <a:ext cx="89670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rgbClr val="FF0000"/>
                </a:solidFill>
                <a:latin typeface="Amasis MT Pro Black" panose="02040A04050005020304" pitchFamily="18" charset="0"/>
              </a:rPr>
              <a:t>Example3:countplot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5FB129-14E8-36E3-FE38-43DD9FEEF813}"/>
              </a:ext>
            </a:extLst>
          </p:cNvPr>
          <p:cNvSpPr txBox="1"/>
          <p:nvPr/>
        </p:nvSpPr>
        <p:spPr>
          <a:xfrm>
            <a:off x="442452" y="1356852"/>
            <a:ext cx="59091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N" b="1" dirty="0">
                <a:solidFill>
                  <a:srgbClr val="00B0F0"/>
                </a:solidFill>
              </a:rPr>
              <a:t>import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>
                <a:solidFill>
                  <a:srgbClr val="00B0F0"/>
                </a:solidFill>
              </a:rPr>
              <a:t>seaborn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>
                <a:solidFill>
                  <a:srgbClr val="00B0F0"/>
                </a:solidFill>
              </a:rPr>
              <a:t>as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 err="1">
                <a:solidFill>
                  <a:srgbClr val="00B0F0"/>
                </a:solidFill>
              </a:rPr>
              <a:t>sns</a:t>
            </a:r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b="1" dirty="0">
                <a:solidFill>
                  <a:srgbClr val="00B0F0"/>
                </a:solidFill>
              </a:rPr>
              <a:t>import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 err="1">
                <a:solidFill>
                  <a:srgbClr val="00B0F0"/>
                </a:solidFill>
              </a:rPr>
              <a:t>matplotlib.pyplot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>
                <a:solidFill>
                  <a:srgbClr val="00B0F0"/>
                </a:solidFill>
              </a:rPr>
              <a:t>as</a:t>
            </a:r>
            <a:r>
              <a:rPr lang="en-IN" dirty="0">
                <a:solidFill>
                  <a:srgbClr val="00B0F0"/>
                </a:solidFill>
              </a:rPr>
              <a:t> </a:t>
            </a:r>
            <a:r>
              <a:rPr lang="en-IN" b="1" dirty="0" err="1">
                <a:solidFill>
                  <a:srgbClr val="00B0F0"/>
                </a:solidFill>
              </a:rPr>
              <a:t>plt</a:t>
            </a:r>
            <a:endParaRPr lang="en-IN" dirty="0">
              <a:solidFill>
                <a:srgbClr val="00B0F0"/>
              </a:solidFill>
            </a:endParaRPr>
          </a:p>
          <a:p>
            <a:pPr fontAlgn="base"/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i="1" dirty="0">
                <a:solidFill>
                  <a:srgbClr val="00CC00"/>
                </a:solidFill>
              </a:rPr>
              <a:t># read a tips.csv file from seaborn library</a:t>
            </a:r>
            <a:endParaRPr lang="en-IN" dirty="0">
              <a:solidFill>
                <a:srgbClr val="00CC00"/>
              </a:solidFill>
            </a:endParaRP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df</a:t>
            </a:r>
            <a:r>
              <a:rPr lang="en-IN" dirty="0">
                <a:solidFill>
                  <a:srgbClr val="00B0F0"/>
                </a:solidFill>
              </a:rPr>
              <a:t> = </a:t>
            </a:r>
            <a:r>
              <a:rPr lang="en-IN" dirty="0" err="1">
                <a:solidFill>
                  <a:srgbClr val="00B0F0"/>
                </a:solidFill>
              </a:rPr>
              <a:t>sns.load_dataset</a:t>
            </a:r>
            <a:r>
              <a:rPr lang="en-IN" dirty="0">
                <a:solidFill>
                  <a:srgbClr val="00B0F0"/>
                </a:solidFill>
              </a:rPr>
              <a:t>('tips')</a:t>
            </a:r>
          </a:p>
          <a:p>
            <a:pPr fontAlgn="base"/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i="1" dirty="0">
                <a:solidFill>
                  <a:srgbClr val="00CC00"/>
                </a:solidFill>
              </a:rPr>
              <a:t># count plot on single categorical variable</a:t>
            </a:r>
            <a:endParaRPr lang="en-IN" dirty="0">
              <a:solidFill>
                <a:srgbClr val="00CC00"/>
              </a:solidFill>
            </a:endParaRP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sns.countplot</a:t>
            </a:r>
            <a:r>
              <a:rPr lang="en-IN" dirty="0">
                <a:solidFill>
                  <a:srgbClr val="00B0F0"/>
                </a:solidFill>
              </a:rPr>
              <a:t>(x ='sex', data = </a:t>
            </a:r>
            <a:r>
              <a:rPr lang="en-IN" dirty="0" err="1">
                <a:solidFill>
                  <a:srgbClr val="00B0F0"/>
                </a:solidFill>
              </a:rPr>
              <a:t>df</a:t>
            </a:r>
            <a:r>
              <a:rPr lang="en-IN" dirty="0">
                <a:solidFill>
                  <a:srgbClr val="00B0F0"/>
                </a:solidFill>
              </a:rPr>
              <a:t>)</a:t>
            </a:r>
          </a:p>
          <a:p>
            <a:pPr fontAlgn="base"/>
            <a:endParaRPr lang="en-IN" dirty="0">
              <a:solidFill>
                <a:srgbClr val="00B0F0"/>
              </a:solidFill>
            </a:endParaRPr>
          </a:p>
          <a:p>
            <a:pPr fontAlgn="base"/>
            <a:r>
              <a:rPr lang="en-IN" dirty="0" err="1">
                <a:solidFill>
                  <a:srgbClr val="00B0F0"/>
                </a:solidFill>
              </a:rPr>
              <a:t>plt.show</a:t>
            </a:r>
            <a:r>
              <a:rPr lang="en-IN" dirty="0">
                <a:solidFill>
                  <a:srgbClr val="00B0F0"/>
                </a:solidFill>
              </a:rPr>
              <a:t>()</a:t>
            </a:r>
          </a:p>
          <a:p>
            <a:endParaRPr lang="en-IN" dirty="0"/>
          </a:p>
        </p:txBody>
      </p:sp>
      <p:pic>
        <p:nvPicPr>
          <p:cNvPr id="1026" name="Picture 2" descr="Lightbox">
            <a:extLst>
              <a:ext uri="{FF2B5EF4-FFF2-40B4-BE49-F238E27FC236}">
                <a16:creationId xmlns:a16="http://schemas.microsoft.com/office/drawing/2014/main" id="{C2AD979B-1ECA-E4F9-6F13-CB56AAA4D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299" y="1032351"/>
            <a:ext cx="6311403" cy="5589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914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919</TotalTime>
  <Words>870</Words>
  <Application>Microsoft Office PowerPoint</Application>
  <PresentationFormat>Widescreen</PresentationFormat>
  <Paragraphs>147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Aharoni</vt:lpstr>
      <vt:lpstr>Amasis MT Pro Black</vt:lpstr>
      <vt:lpstr>Aptos</vt:lpstr>
      <vt:lpstr>Arial</vt:lpstr>
      <vt:lpstr>Bookman Old Style</vt:lpstr>
      <vt:lpstr>Rockwell</vt:lpstr>
      <vt:lpstr>Damask</vt:lpstr>
      <vt:lpstr>Explain seaborn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krishnakantverma@gmail.com</dc:creator>
  <cp:lastModifiedBy>krishnakantverma52@gmail.com</cp:lastModifiedBy>
  <cp:revision>3</cp:revision>
  <dcterms:created xsi:type="dcterms:W3CDTF">2025-12-20T13:27:35Z</dcterms:created>
  <dcterms:modified xsi:type="dcterms:W3CDTF">2025-12-21T18:24:13Z</dcterms:modified>
</cp:coreProperties>
</file>

<file path=docProps/thumbnail.jpeg>
</file>